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Economica"/>
      <p:regular r:id="rId39"/>
      <p:bold r:id="rId40"/>
      <p:italic r:id="rId41"/>
      <p:boldItalic r:id="rId42"/>
    </p:embeddedFont>
    <p:embeddedFont>
      <p:font typeface="Lato"/>
      <p:regular r:id="rId43"/>
      <p:bold r:id="rId44"/>
      <p:italic r:id="rId45"/>
      <p:boldItalic r:id="rId46"/>
    </p:embeddedFont>
    <p:embeddedFont>
      <p:font typeface="Open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bold.fntdata"/><Relationship Id="rId42" Type="http://schemas.openxmlformats.org/officeDocument/2006/relationships/font" Target="fonts/Economica-boldItalic.fntdata"/><Relationship Id="rId41" Type="http://schemas.openxmlformats.org/officeDocument/2006/relationships/font" Target="fonts/Economica-italic.fntdata"/><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bold.fntdata"/><Relationship Id="rId47" Type="http://schemas.openxmlformats.org/officeDocument/2006/relationships/font" Target="fonts/OpenSans-regular.fntdata"/><Relationship Id="rId49"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Economica-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5c6896b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5c6896b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e79d696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e79d696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de297532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de297532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de2975321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de2975321_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e79d6960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e79d6960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f0b5c21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f0b5c21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42d4a568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42d4a568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f324d009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f324d009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f324d009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f324d009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f324d009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f324d009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542d4a56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42d4a56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f324d009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f324d009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f324cff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f324cff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f324d009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f324d009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f324cffe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f324cffe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f324d009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f324d009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42d4a568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42d4a56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ea5203f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ea5203f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ea5203f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ea5203f2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f324d009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f324d009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42d4a568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42d4a568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ade297532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ade297532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de2975321_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de2975321_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ec964c67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ec964c6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8582c83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8582c83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e79d696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e79d696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542d4a568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42d4a568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de297532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de297532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542d4a568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42d4a568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5c6896b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5c6896b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5c6896b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5c6896b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de2975321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de2975321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arxiv.org/pdf/1609.04802.pdf" TargetMode="External"/><Relationship Id="rId4" Type="http://schemas.openxmlformats.org/officeDocument/2006/relationships/hyperlink" Target="https://colab.research.google.com/drive/150qGOmlLZkZudcM_5E3LBfMYyFWNM_Kg?authuser=1#scrollTo=qQzoUQkvLwE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30.png"/><Relationship Id="rId8"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hyperlink" Target="https://arxiv.org/pdf/1609.04802.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5.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4.png"/><Relationship Id="rId8"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title"/>
          </p:nvPr>
        </p:nvSpPr>
        <p:spPr>
          <a:xfrm>
            <a:off x="773700" y="816525"/>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Photo-Realistic Single Image Super-Resolution Using a Generative Adversarial Network</a:t>
            </a:r>
            <a:endParaRPr sz="5900"/>
          </a:p>
        </p:txBody>
      </p:sp>
      <p:sp>
        <p:nvSpPr>
          <p:cNvPr id="63" name="Google Shape;63;p13"/>
          <p:cNvSpPr txBox="1"/>
          <p:nvPr>
            <p:ph idx="4294967295" type="subTitle"/>
          </p:nvPr>
        </p:nvSpPr>
        <p:spPr>
          <a:xfrm>
            <a:off x="2552100" y="2272125"/>
            <a:ext cx="4039800" cy="1317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700"/>
              <a:t>Ruchit Vithani (201701070)</a:t>
            </a:r>
            <a:endParaRPr sz="1700"/>
          </a:p>
          <a:p>
            <a:pPr indent="0" lvl="0" marL="0" rtl="0" algn="ctr">
              <a:lnSpc>
                <a:spcPct val="100000"/>
              </a:lnSpc>
              <a:spcBef>
                <a:spcPts val="0"/>
              </a:spcBef>
              <a:spcAft>
                <a:spcPts val="0"/>
              </a:spcAft>
              <a:buNone/>
            </a:pPr>
            <a:r>
              <a:rPr lang="en" sz="1700"/>
              <a:t>Purvil Mehta (201701073)</a:t>
            </a:r>
            <a:endParaRPr sz="1700"/>
          </a:p>
          <a:p>
            <a:pPr indent="0" lvl="0" marL="0" rtl="0" algn="ctr">
              <a:lnSpc>
                <a:spcPct val="100000"/>
              </a:lnSpc>
              <a:spcBef>
                <a:spcPts val="0"/>
              </a:spcBef>
              <a:spcAft>
                <a:spcPts val="0"/>
              </a:spcAft>
              <a:buNone/>
            </a:pPr>
            <a:r>
              <a:rPr lang="en" sz="1700"/>
              <a:t>Bhargey Mehta (201701074)</a:t>
            </a:r>
            <a:endParaRPr sz="1700"/>
          </a:p>
          <a:p>
            <a:pPr indent="0" lvl="0" marL="0" rtl="0" algn="ctr">
              <a:lnSpc>
                <a:spcPct val="100000"/>
              </a:lnSpc>
              <a:spcBef>
                <a:spcPts val="0"/>
              </a:spcBef>
              <a:spcAft>
                <a:spcPts val="0"/>
              </a:spcAft>
              <a:buNone/>
            </a:pPr>
            <a:r>
              <a:rPr lang="en" sz="1700"/>
              <a:t>Kushal Shah (201701111)</a:t>
            </a:r>
            <a:endParaRPr sz="1700"/>
          </a:p>
        </p:txBody>
      </p:sp>
      <p:sp>
        <p:nvSpPr>
          <p:cNvPr id="64" name="Google Shape;64;p13"/>
          <p:cNvSpPr txBox="1"/>
          <p:nvPr/>
        </p:nvSpPr>
        <p:spPr>
          <a:xfrm>
            <a:off x="621500" y="4029075"/>
            <a:ext cx="79035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Ref: </a:t>
            </a:r>
            <a:r>
              <a:rPr lang="en" u="sng">
                <a:solidFill>
                  <a:schemeClr val="hlink"/>
                </a:solidFill>
                <a:latin typeface="Open Sans"/>
                <a:ea typeface="Open Sans"/>
                <a:cs typeface="Open Sans"/>
                <a:sym typeface="Open Sans"/>
                <a:hlinkClick r:id="rId3"/>
              </a:rPr>
              <a:t>Photo-Realistic Single Image Super-Resolution Using a Generative Adversarial Network</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Code : </a:t>
            </a:r>
            <a:r>
              <a:rPr lang="en" u="sng">
                <a:solidFill>
                  <a:schemeClr val="hlink"/>
                </a:solidFill>
                <a:latin typeface="Open Sans"/>
                <a:ea typeface="Open Sans"/>
                <a:cs typeface="Open Sans"/>
                <a:sym typeface="Open Sans"/>
                <a:hlinkClick r:id="rId4"/>
              </a:rPr>
              <a:t>Code Link</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(Discriminator)</a:t>
            </a:r>
            <a:endParaRPr/>
          </a:p>
        </p:txBody>
      </p:sp>
      <p:pic>
        <p:nvPicPr>
          <p:cNvPr id="146" name="Google Shape;146;p22"/>
          <p:cNvPicPr preferRelativeResize="0"/>
          <p:nvPr/>
        </p:nvPicPr>
        <p:blipFill>
          <a:blip r:embed="rId3">
            <a:alphaModFix/>
          </a:blip>
          <a:stretch>
            <a:fillRect/>
          </a:stretch>
        </p:blipFill>
        <p:spPr>
          <a:xfrm>
            <a:off x="152400" y="1082925"/>
            <a:ext cx="3923157" cy="3691475"/>
          </a:xfrm>
          <a:prstGeom prst="rect">
            <a:avLst/>
          </a:prstGeom>
          <a:noFill/>
          <a:ln>
            <a:noFill/>
          </a:ln>
        </p:spPr>
      </p:pic>
      <p:pic>
        <p:nvPicPr>
          <p:cNvPr id="147" name="Google Shape;147;p22"/>
          <p:cNvPicPr preferRelativeResize="0"/>
          <p:nvPr/>
        </p:nvPicPr>
        <p:blipFill>
          <a:blip r:embed="rId4">
            <a:alphaModFix/>
          </a:blip>
          <a:stretch>
            <a:fillRect/>
          </a:stretch>
        </p:blipFill>
        <p:spPr>
          <a:xfrm>
            <a:off x="4227957" y="1082925"/>
            <a:ext cx="4763643" cy="2748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Advocate 1</a:t>
            </a:r>
            <a:endParaRPr/>
          </a:p>
        </p:txBody>
      </p:sp>
      <p:sp>
        <p:nvSpPr>
          <p:cNvPr id="153" name="Google Shape;153;p2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 noteworthy feature of this architecture is that it utilises a learned upscaling layer instead of first using some interpolation for upscaling like in previous works. </a:t>
            </a:r>
            <a:endParaRPr sz="1400"/>
          </a:p>
          <a:p>
            <a:pPr indent="-317500" lvl="0" marL="457200" rtl="0" algn="l">
              <a:spcBef>
                <a:spcPts val="0"/>
              </a:spcBef>
              <a:spcAft>
                <a:spcPts val="0"/>
              </a:spcAft>
              <a:buSzPts val="1400"/>
              <a:buChar char="●"/>
            </a:pPr>
            <a:r>
              <a:rPr lang="en" sz="1400"/>
              <a:t>This reduces the computational cost since now the kernels operate on a smaller image instead of the image of final size.</a:t>
            </a:r>
            <a:endParaRPr sz="1400"/>
          </a:p>
        </p:txBody>
      </p:sp>
      <p:pic>
        <p:nvPicPr>
          <p:cNvPr id="154" name="Google Shape;154;p23"/>
          <p:cNvPicPr preferRelativeResize="0"/>
          <p:nvPr/>
        </p:nvPicPr>
        <p:blipFill>
          <a:blip r:embed="rId3">
            <a:alphaModFix/>
          </a:blip>
          <a:stretch>
            <a:fillRect/>
          </a:stretch>
        </p:blipFill>
        <p:spPr>
          <a:xfrm>
            <a:off x="2872550" y="2485000"/>
            <a:ext cx="3398875" cy="1767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 Functions - Purvil Mehta (201701073)</a:t>
            </a:r>
            <a:endParaRPr/>
          </a:p>
        </p:txBody>
      </p:sp>
      <p:sp>
        <p:nvSpPr>
          <p:cNvPr id="160" name="Google Shape;160;p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 discussed previously, MSE is the pixel wise average of the square of difference between two images which generates the overly smooth images and has very less perceptual quality. Thus we proposed new loss function to overcome this fact.</a:t>
            </a:r>
            <a:endParaRPr/>
          </a:p>
          <a:p>
            <a:pPr indent="-342900" lvl="0" marL="457200" rtl="0" algn="l">
              <a:spcBef>
                <a:spcPts val="0"/>
              </a:spcBef>
              <a:spcAft>
                <a:spcPts val="0"/>
              </a:spcAft>
              <a:buSzPts val="1800"/>
              <a:buChar char="●"/>
            </a:pPr>
            <a:r>
              <a:rPr b="1" i="1" lang="en"/>
              <a:t>Perceptual loss:</a:t>
            </a:r>
            <a:r>
              <a:rPr lang="en"/>
              <a:t> is defined as a weighted sum of Content loss and Adversarial loss.</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l^{\mathrm{SR}} = \underbrace{l_{\mathrm{X}}^{\mathrm{SR}}}_{\text{Content Loss}} + \underbrace{10^{-3}l_{\mathrm{Gen}}^{\mathrm{SR}}}_{\text{Adversarial Loss}}" id="161" name="Google Shape;161;p24" title="MathEquation,#000000"/>
          <p:cNvPicPr preferRelativeResize="0"/>
          <p:nvPr/>
        </p:nvPicPr>
        <p:blipFill>
          <a:blip r:embed="rId3">
            <a:alphaModFix/>
          </a:blip>
          <a:stretch>
            <a:fillRect/>
          </a:stretch>
        </p:blipFill>
        <p:spPr>
          <a:xfrm>
            <a:off x="2957825" y="3450450"/>
            <a:ext cx="3228356" cy="831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 Functions	</a:t>
            </a:r>
            <a:endParaRPr/>
          </a:p>
        </p:txBody>
      </p:sp>
      <p:sp>
        <p:nvSpPr>
          <p:cNvPr id="167" name="Google Shape;167;p25"/>
          <p:cNvSpPr txBox="1"/>
          <p:nvPr>
            <p:ph idx="1" type="body"/>
          </p:nvPr>
        </p:nvSpPr>
        <p:spPr>
          <a:xfrm>
            <a:off x="311700" y="1096625"/>
            <a:ext cx="8520600" cy="160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i="1" lang="en" sz="1400"/>
              <a:t>Content loss</a:t>
            </a:r>
            <a:r>
              <a:rPr lang="en" sz="1400"/>
              <a:t> :  Is generally MSE between two images. Here we considered also MSE between feature maps of VGG19 network at final layer.</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b="1" sz="1400"/>
          </a:p>
        </p:txBody>
      </p:sp>
      <p:pic>
        <p:nvPicPr>
          <p:cNvPr descr="l_{\mathrm{MSE}}^{\mathrm{SR}} = \frac{1}{r^2WH}\sum_{x=1}^{rW}\sum_{y=1}^{rH}(I_{x,y}^{HR} - G_{\theta_{G}}(I^{LR})_{x,y})^2 \\&#10;l_{\mathrm{VGG}}^{\mathrm{SR}} = \frac{1}{WH}\sum_{x=1}^{W}\sum_{y=1}^{H}(\phi(I^{HR})_{x,y} - \phi(G_{\theta_{G}}(I^{LR}))_{x,y})^2" id="168" name="Google Shape;168;p25" title="MathEquation,#000000"/>
          <p:cNvPicPr preferRelativeResize="0"/>
          <p:nvPr/>
        </p:nvPicPr>
        <p:blipFill>
          <a:blip r:embed="rId3">
            <a:alphaModFix/>
          </a:blip>
          <a:stretch>
            <a:fillRect/>
          </a:stretch>
        </p:blipFill>
        <p:spPr>
          <a:xfrm>
            <a:off x="2221713" y="1875725"/>
            <a:ext cx="4679124" cy="696025"/>
          </a:xfrm>
          <a:prstGeom prst="rect">
            <a:avLst/>
          </a:prstGeom>
          <a:noFill/>
          <a:ln>
            <a:noFill/>
          </a:ln>
        </p:spPr>
      </p:pic>
      <p:pic>
        <p:nvPicPr>
          <p:cNvPr id="169" name="Google Shape;169;p25"/>
          <p:cNvPicPr preferRelativeResize="0"/>
          <p:nvPr/>
        </p:nvPicPr>
        <p:blipFill>
          <a:blip r:embed="rId4">
            <a:alphaModFix/>
          </a:blip>
          <a:stretch>
            <a:fillRect/>
          </a:stretch>
        </p:blipFill>
        <p:spPr>
          <a:xfrm>
            <a:off x="1866875" y="2705225"/>
            <a:ext cx="5388809" cy="2133475"/>
          </a:xfrm>
          <a:prstGeom prst="rect">
            <a:avLst/>
          </a:prstGeom>
          <a:noFill/>
          <a:ln>
            <a:noFill/>
          </a:ln>
        </p:spPr>
      </p:pic>
      <p:pic>
        <p:nvPicPr>
          <p:cNvPr descr="\phi" id="170" name="Google Shape;170;p25" title="MathEquation,#000000"/>
          <p:cNvPicPr preferRelativeResize="0"/>
          <p:nvPr/>
        </p:nvPicPr>
        <p:blipFill>
          <a:blip r:embed="rId5">
            <a:alphaModFix/>
          </a:blip>
          <a:stretch>
            <a:fillRect/>
          </a:stretch>
        </p:blipFill>
        <p:spPr>
          <a:xfrm>
            <a:off x="5625675" y="4630325"/>
            <a:ext cx="140964" cy="208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 Functions	</a:t>
            </a:r>
            <a:endParaRPr/>
          </a:p>
        </p:txBody>
      </p:sp>
      <p:sp>
        <p:nvSpPr>
          <p:cNvPr id="176" name="Google Shape;176;p26"/>
          <p:cNvSpPr txBox="1"/>
          <p:nvPr>
            <p:ph idx="1" type="body"/>
          </p:nvPr>
        </p:nvSpPr>
        <p:spPr>
          <a:xfrm>
            <a:off x="311693" y="1096625"/>
            <a:ext cx="3706800" cy="378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i="1" lang="en" sz="1400"/>
              <a:t>Adversarial loss : </a:t>
            </a:r>
            <a:r>
              <a:rPr lang="en" sz="1400"/>
              <a:t>Encourages G network to generate solutions that fool D network. This increases naturally appealing results.  </a:t>
            </a:r>
            <a:endParaRPr sz="1400"/>
          </a:p>
          <a:p>
            <a:pPr indent="-317500" lvl="0" marL="457200" rtl="0" algn="l">
              <a:spcBef>
                <a:spcPts val="0"/>
              </a:spcBef>
              <a:spcAft>
                <a:spcPts val="0"/>
              </a:spcAft>
              <a:buSzPts val="1400"/>
              <a:buChar char="●"/>
            </a:pPr>
            <a:r>
              <a:rPr lang="en" sz="1400"/>
              <a:t>                         is a probability that the generated image                   is a natural HR image. </a:t>
            </a:r>
            <a:endParaRPr sz="1400"/>
          </a:p>
          <a:p>
            <a:pPr indent="-317500" lvl="0" marL="457200" rtl="0" algn="l">
              <a:spcBef>
                <a:spcPts val="0"/>
              </a:spcBef>
              <a:spcAft>
                <a:spcPts val="0"/>
              </a:spcAft>
              <a:buSzPts val="1400"/>
              <a:buChar char="●"/>
            </a:pPr>
            <a:r>
              <a:rPr lang="en" sz="1400"/>
              <a:t>For better gradient behaviour, we minimize                                   instead of minimize</a:t>
            </a:r>
            <a:endParaRPr sz="1400"/>
          </a:p>
          <a:p>
            <a:pPr indent="0" lvl="0" marL="0" rtl="0" algn="l">
              <a:spcBef>
                <a:spcPts val="1600"/>
              </a:spcBef>
              <a:spcAft>
                <a:spcPts val="0"/>
              </a:spcAft>
              <a:buNone/>
            </a:pPr>
            <a:r>
              <a:t/>
            </a:r>
            <a:endParaRPr b="1" sz="1400"/>
          </a:p>
          <a:p>
            <a:pPr indent="0" lvl="0" marL="0" rtl="0" algn="l">
              <a:spcBef>
                <a:spcPts val="1600"/>
              </a:spcBef>
              <a:spcAft>
                <a:spcPts val="1600"/>
              </a:spcAft>
              <a:buNone/>
            </a:pPr>
            <a:r>
              <a:rPr b="1" lang="en"/>
              <a:t>How to code this? </a:t>
            </a:r>
            <a:endParaRPr b="1"/>
          </a:p>
        </p:txBody>
      </p:sp>
      <p:pic>
        <p:nvPicPr>
          <p:cNvPr descr="l_{Gen}^{SR} = \sum_{n=1}^{N}-log(D_{\theta_D}(G_{\theta_G}(I^{LR})))" id="177" name="Google Shape;177;p26" title="MathEquation,#000000"/>
          <p:cNvPicPr preferRelativeResize="0"/>
          <p:nvPr/>
        </p:nvPicPr>
        <p:blipFill>
          <a:blip r:embed="rId3">
            <a:alphaModFix/>
          </a:blip>
          <a:stretch>
            <a:fillRect/>
          </a:stretch>
        </p:blipFill>
        <p:spPr>
          <a:xfrm>
            <a:off x="930975" y="3869325"/>
            <a:ext cx="3039650" cy="303950"/>
          </a:xfrm>
          <a:prstGeom prst="rect">
            <a:avLst/>
          </a:prstGeom>
          <a:noFill/>
          <a:ln>
            <a:noFill/>
          </a:ln>
        </p:spPr>
      </p:pic>
      <p:pic>
        <p:nvPicPr>
          <p:cNvPr descr="D_{\theta_D}(G_{\theta_G}(I^{LR}))" id="178" name="Google Shape;178;p26" title="MathEquation,#000000"/>
          <p:cNvPicPr preferRelativeResize="0"/>
          <p:nvPr/>
        </p:nvPicPr>
        <p:blipFill>
          <a:blip r:embed="rId4">
            <a:alphaModFix/>
          </a:blip>
          <a:stretch>
            <a:fillRect/>
          </a:stretch>
        </p:blipFill>
        <p:spPr>
          <a:xfrm>
            <a:off x="912063" y="2209175"/>
            <a:ext cx="1043650" cy="208725"/>
          </a:xfrm>
          <a:prstGeom prst="rect">
            <a:avLst/>
          </a:prstGeom>
          <a:noFill/>
          <a:ln>
            <a:noFill/>
          </a:ln>
        </p:spPr>
      </p:pic>
      <p:pic>
        <p:nvPicPr>
          <p:cNvPr descr="G_{\theta_G}(I^{LR})" id="179" name="Google Shape;179;p26" title="MathEquation,#000000"/>
          <p:cNvPicPr preferRelativeResize="0"/>
          <p:nvPr/>
        </p:nvPicPr>
        <p:blipFill>
          <a:blip r:embed="rId5">
            <a:alphaModFix/>
          </a:blip>
          <a:stretch>
            <a:fillRect/>
          </a:stretch>
        </p:blipFill>
        <p:spPr>
          <a:xfrm>
            <a:off x="2392412" y="2466350"/>
            <a:ext cx="647202" cy="208725"/>
          </a:xfrm>
          <a:prstGeom prst="rect">
            <a:avLst/>
          </a:prstGeom>
          <a:noFill/>
          <a:ln>
            <a:noFill/>
          </a:ln>
        </p:spPr>
      </p:pic>
      <p:pic>
        <p:nvPicPr>
          <p:cNvPr descr="-log(D_{\theta_D}(G_{\theta_G}(I^{LR})))" id="180" name="Google Shape;180;p26" title="MathEquation,#000000"/>
          <p:cNvPicPr preferRelativeResize="0"/>
          <p:nvPr/>
        </p:nvPicPr>
        <p:blipFill>
          <a:blip r:embed="rId6">
            <a:alphaModFix/>
          </a:blip>
          <a:stretch>
            <a:fillRect/>
          </a:stretch>
        </p:blipFill>
        <p:spPr>
          <a:xfrm>
            <a:off x="1705295" y="3221550"/>
            <a:ext cx="1490968" cy="208725"/>
          </a:xfrm>
          <a:prstGeom prst="rect">
            <a:avLst/>
          </a:prstGeom>
          <a:noFill/>
          <a:ln>
            <a:noFill/>
          </a:ln>
        </p:spPr>
      </p:pic>
      <p:pic>
        <p:nvPicPr>
          <p:cNvPr descr="log(1 - D_{\theta_D}(G_{\theta_G}(I^{LR})))" id="181" name="Google Shape;181;p26" title="MathEquation,#000000"/>
          <p:cNvPicPr preferRelativeResize="0"/>
          <p:nvPr/>
        </p:nvPicPr>
        <p:blipFill>
          <a:blip r:embed="rId7">
            <a:alphaModFix/>
          </a:blip>
          <a:stretch>
            <a:fillRect/>
          </a:stretch>
        </p:blipFill>
        <p:spPr>
          <a:xfrm>
            <a:off x="1955713" y="3479213"/>
            <a:ext cx="1637068" cy="208725"/>
          </a:xfrm>
          <a:prstGeom prst="rect">
            <a:avLst/>
          </a:prstGeom>
          <a:noFill/>
          <a:ln>
            <a:noFill/>
          </a:ln>
        </p:spPr>
      </p:pic>
      <p:pic>
        <p:nvPicPr>
          <p:cNvPr id="182" name="Google Shape;182;p26"/>
          <p:cNvPicPr preferRelativeResize="0"/>
          <p:nvPr/>
        </p:nvPicPr>
        <p:blipFill>
          <a:blip r:embed="rId8">
            <a:alphaModFix/>
          </a:blip>
          <a:stretch>
            <a:fillRect/>
          </a:stretch>
        </p:blipFill>
        <p:spPr>
          <a:xfrm>
            <a:off x="4653250" y="830227"/>
            <a:ext cx="3916100" cy="3274326"/>
          </a:xfrm>
          <a:prstGeom prst="rect">
            <a:avLst/>
          </a:prstGeom>
          <a:noFill/>
          <a:ln>
            <a:noFill/>
          </a:ln>
        </p:spPr>
      </p:pic>
      <p:sp>
        <p:nvSpPr>
          <p:cNvPr id="183" name="Google Shape;183;p26"/>
          <p:cNvSpPr txBox="1"/>
          <p:nvPr/>
        </p:nvSpPr>
        <p:spPr>
          <a:xfrm>
            <a:off x="6986600" y="1543050"/>
            <a:ext cx="11358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-log(x)</a:t>
            </a:r>
            <a:endParaRPr b="1">
              <a:latin typeface="Open Sans"/>
              <a:ea typeface="Open Sans"/>
              <a:cs typeface="Open Sans"/>
              <a:sym typeface="Open Sans"/>
            </a:endParaRPr>
          </a:p>
        </p:txBody>
      </p:sp>
      <p:sp>
        <p:nvSpPr>
          <p:cNvPr id="184" name="Google Shape;184;p26"/>
          <p:cNvSpPr txBox="1"/>
          <p:nvPr/>
        </p:nvSpPr>
        <p:spPr>
          <a:xfrm>
            <a:off x="6378175" y="3384575"/>
            <a:ext cx="10437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log(1 - x)</a:t>
            </a:r>
            <a:endParaRPr b="1">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Losses - Code	</a:t>
            </a:r>
            <a:endParaRPr/>
          </a:p>
        </p:txBody>
      </p:sp>
      <p:pic>
        <p:nvPicPr>
          <p:cNvPr id="190" name="Google Shape;190;p27"/>
          <p:cNvPicPr preferRelativeResize="0"/>
          <p:nvPr/>
        </p:nvPicPr>
        <p:blipFill>
          <a:blip r:embed="rId3">
            <a:alphaModFix/>
          </a:blip>
          <a:stretch>
            <a:fillRect/>
          </a:stretch>
        </p:blipFill>
        <p:spPr>
          <a:xfrm>
            <a:off x="311700" y="1053150"/>
            <a:ext cx="8244059" cy="3691475"/>
          </a:xfrm>
          <a:prstGeom prst="rect">
            <a:avLst/>
          </a:prstGeom>
          <a:noFill/>
          <a:ln>
            <a:noFill/>
          </a:ln>
        </p:spPr>
      </p:pic>
      <p:sp>
        <p:nvSpPr>
          <p:cNvPr id="191" name="Google Shape;191;p27"/>
          <p:cNvSpPr/>
          <p:nvPr/>
        </p:nvSpPr>
        <p:spPr>
          <a:xfrm>
            <a:off x="4093375" y="2797075"/>
            <a:ext cx="964200" cy="3108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a:off x="3236125" y="2797075"/>
            <a:ext cx="800100" cy="3108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a:off x="2436025" y="2829025"/>
            <a:ext cx="800100" cy="2469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7"/>
          <p:cNvCxnSpPr>
            <a:stCxn id="195" idx="1"/>
            <a:endCxn id="191" idx="6"/>
          </p:cNvCxnSpPr>
          <p:nvPr/>
        </p:nvCxnSpPr>
        <p:spPr>
          <a:xfrm flipH="1">
            <a:off x="5057725" y="2432575"/>
            <a:ext cx="857100" cy="519900"/>
          </a:xfrm>
          <a:prstGeom prst="straightConnector1">
            <a:avLst/>
          </a:prstGeom>
          <a:noFill/>
          <a:ln cap="flat" cmpd="sng" w="9525">
            <a:solidFill>
              <a:srgbClr val="000000"/>
            </a:solidFill>
            <a:prstDash val="solid"/>
            <a:round/>
            <a:headEnd len="med" w="med" type="none"/>
            <a:tailEnd len="med" w="med" type="triangle"/>
          </a:ln>
        </p:spPr>
      </p:cxnSp>
      <p:cxnSp>
        <p:nvCxnSpPr>
          <p:cNvPr id="196" name="Google Shape;196;p27"/>
          <p:cNvCxnSpPr>
            <a:endCxn id="192" idx="0"/>
          </p:cNvCxnSpPr>
          <p:nvPr/>
        </p:nvCxnSpPr>
        <p:spPr>
          <a:xfrm flipH="1">
            <a:off x="3636175" y="2057275"/>
            <a:ext cx="2310900" cy="739800"/>
          </a:xfrm>
          <a:prstGeom prst="straightConnector1">
            <a:avLst/>
          </a:prstGeom>
          <a:noFill/>
          <a:ln cap="flat" cmpd="sng" w="9525">
            <a:solidFill>
              <a:srgbClr val="000000"/>
            </a:solidFill>
            <a:prstDash val="solid"/>
            <a:round/>
            <a:headEnd len="med" w="med" type="none"/>
            <a:tailEnd len="med" w="med" type="triangle"/>
          </a:ln>
        </p:spPr>
      </p:cxnSp>
      <p:cxnSp>
        <p:nvCxnSpPr>
          <p:cNvPr id="197" name="Google Shape;197;p27"/>
          <p:cNvCxnSpPr>
            <a:stCxn id="198" idx="3"/>
            <a:endCxn id="193" idx="1"/>
          </p:cNvCxnSpPr>
          <p:nvPr/>
        </p:nvCxnSpPr>
        <p:spPr>
          <a:xfrm>
            <a:off x="1218225" y="2672425"/>
            <a:ext cx="1335000" cy="192900"/>
          </a:xfrm>
          <a:prstGeom prst="straightConnector1">
            <a:avLst/>
          </a:prstGeom>
          <a:noFill/>
          <a:ln cap="flat" cmpd="sng" w="9525">
            <a:solidFill>
              <a:srgbClr val="000000"/>
            </a:solidFill>
            <a:prstDash val="solid"/>
            <a:round/>
            <a:headEnd len="med" w="med" type="none"/>
            <a:tailEnd len="med" w="med" type="triangle"/>
          </a:ln>
        </p:spPr>
      </p:cxnSp>
      <p:sp>
        <p:nvSpPr>
          <p:cNvPr id="195" name="Google Shape;195;p27"/>
          <p:cNvSpPr txBox="1"/>
          <p:nvPr/>
        </p:nvSpPr>
        <p:spPr>
          <a:xfrm>
            <a:off x="5914825" y="1842025"/>
            <a:ext cx="1596600" cy="11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61C00"/>
                </a:solidFill>
                <a:latin typeface="Open Sans"/>
                <a:ea typeface="Open Sans"/>
                <a:cs typeface="Open Sans"/>
                <a:sym typeface="Open Sans"/>
              </a:rPr>
              <a:t>Fake HR (G(z))</a:t>
            </a:r>
            <a:endParaRPr>
              <a:solidFill>
                <a:srgbClr val="A61C00"/>
              </a:solidFill>
              <a:latin typeface="Open Sans"/>
              <a:ea typeface="Open Sans"/>
              <a:cs typeface="Open Sans"/>
              <a:sym typeface="Open Sans"/>
            </a:endParaRPr>
          </a:p>
          <a:p>
            <a:pPr indent="0" lvl="0" marL="0" rtl="0" algn="l">
              <a:spcBef>
                <a:spcPts val="0"/>
              </a:spcBef>
              <a:spcAft>
                <a:spcPts val="0"/>
              </a:spcAft>
              <a:buNone/>
            </a:pPr>
            <a:r>
              <a:t/>
            </a:r>
            <a:endParaRPr>
              <a:solidFill>
                <a:srgbClr val="A61C00"/>
              </a:solidFill>
              <a:latin typeface="Open Sans"/>
              <a:ea typeface="Open Sans"/>
              <a:cs typeface="Open Sans"/>
              <a:sym typeface="Open Sans"/>
            </a:endParaRPr>
          </a:p>
          <a:p>
            <a:pPr indent="0" lvl="0" marL="0" rtl="0" algn="l">
              <a:spcBef>
                <a:spcPts val="0"/>
              </a:spcBef>
              <a:spcAft>
                <a:spcPts val="0"/>
              </a:spcAft>
              <a:buNone/>
            </a:pPr>
            <a:r>
              <a:rPr lang="en">
                <a:solidFill>
                  <a:srgbClr val="A61C00"/>
                </a:solidFill>
                <a:latin typeface="Open Sans"/>
                <a:ea typeface="Open Sans"/>
                <a:cs typeface="Open Sans"/>
                <a:sym typeface="Open Sans"/>
              </a:rPr>
              <a:t>Original HR (z)</a:t>
            </a:r>
            <a:endParaRPr>
              <a:solidFill>
                <a:srgbClr val="A61C00"/>
              </a:solidFill>
              <a:latin typeface="Open Sans"/>
              <a:ea typeface="Open Sans"/>
              <a:cs typeface="Open Sans"/>
              <a:sym typeface="Open Sans"/>
            </a:endParaRPr>
          </a:p>
        </p:txBody>
      </p:sp>
      <p:sp>
        <p:nvSpPr>
          <p:cNvPr id="198" name="Google Shape;198;p27"/>
          <p:cNvSpPr txBox="1"/>
          <p:nvPr/>
        </p:nvSpPr>
        <p:spPr>
          <a:xfrm>
            <a:off x="481125" y="2455225"/>
            <a:ext cx="7371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61C00"/>
                </a:solidFill>
                <a:latin typeface="Open Sans"/>
                <a:ea typeface="Open Sans"/>
                <a:cs typeface="Open Sans"/>
                <a:sym typeface="Open Sans"/>
              </a:rPr>
              <a:t>D(G(z))</a:t>
            </a:r>
            <a:endParaRPr>
              <a:solidFill>
                <a:srgbClr val="A61C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Training	- </a:t>
            </a:r>
            <a:r>
              <a:rPr lang="en" sz="4000"/>
              <a:t>Parameters</a:t>
            </a:r>
            <a:r>
              <a:rPr lang="en" sz="4000"/>
              <a:t> </a:t>
            </a:r>
            <a:r>
              <a:rPr lang="en" sz="4000"/>
              <a:t>- Ruchit Vithani (201701070)</a:t>
            </a:r>
            <a:endParaRPr sz="4000"/>
          </a:p>
        </p:txBody>
      </p:sp>
      <p:sp>
        <p:nvSpPr>
          <p:cNvPr id="204" name="Google Shape;204;p28"/>
          <p:cNvSpPr txBox="1"/>
          <p:nvPr>
            <p:ph idx="1" type="body"/>
          </p:nvPr>
        </p:nvSpPr>
        <p:spPr>
          <a:xfrm>
            <a:off x="311700" y="1225225"/>
            <a:ext cx="8520600" cy="3605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Dataset used : </a:t>
            </a:r>
            <a:r>
              <a:rPr b="1" i="1" lang="en" sz="1400"/>
              <a:t>DIV2K dataset</a:t>
            </a:r>
            <a:r>
              <a:rPr lang="en" sz="1400"/>
              <a:t> which contains 800 high definition training images and 100 high definition validation images. </a:t>
            </a:r>
            <a:endParaRPr sz="1400"/>
          </a:p>
          <a:p>
            <a:pPr indent="-317500" lvl="0" marL="457200" rtl="0" algn="l">
              <a:spcBef>
                <a:spcPts val="0"/>
              </a:spcBef>
              <a:spcAft>
                <a:spcPts val="0"/>
              </a:spcAft>
              <a:buSzPts val="1400"/>
              <a:buChar char="●"/>
            </a:pPr>
            <a:r>
              <a:rPr lang="en" sz="1400"/>
              <a:t>During training, we extract a random crop of size 96x96 from each image for training.</a:t>
            </a:r>
            <a:endParaRPr sz="1400"/>
          </a:p>
          <a:p>
            <a:pPr indent="-317500" lvl="0" marL="457200" rtl="0" algn="l">
              <a:spcBef>
                <a:spcPts val="0"/>
              </a:spcBef>
              <a:spcAft>
                <a:spcPts val="0"/>
              </a:spcAft>
              <a:buSzPts val="1400"/>
              <a:buChar char="●"/>
            </a:pPr>
            <a:r>
              <a:rPr lang="en" sz="1400"/>
              <a:t>Other hyperparameters :</a:t>
            </a:r>
            <a:endParaRPr sz="1400"/>
          </a:p>
          <a:p>
            <a:pPr indent="-317500" lvl="1" marL="914400" rtl="0" algn="l">
              <a:spcBef>
                <a:spcPts val="0"/>
              </a:spcBef>
              <a:spcAft>
                <a:spcPts val="0"/>
              </a:spcAft>
              <a:buSzPts val="1400"/>
              <a:buChar char="○"/>
            </a:pPr>
            <a:r>
              <a:rPr lang="en"/>
              <a:t>Leaky Relu (𝛂 = 0.2)</a:t>
            </a:r>
            <a:endParaRPr/>
          </a:p>
          <a:p>
            <a:pPr indent="-317500" lvl="1" marL="914400" rtl="0" algn="l">
              <a:spcBef>
                <a:spcPts val="0"/>
              </a:spcBef>
              <a:spcAft>
                <a:spcPts val="0"/>
              </a:spcAft>
              <a:buSzPts val="1400"/>
              <a:buChar char="○"/>
            </a:pPr>
            <a:r>
              <a:rPr lang="en"/>
              <a:t>Adam optimizer (𝛃 = 0.9, 0.99)</a:t>
            </a:r>
            <a:endParaRPr/>
          </a:p>
          <a:p>
            <a:pPr indent="-317500" lvl="1" marL="914400" rtl="0" algn="l">
              <a:spcBef>
                <a:spcPts val="0"/>
              </a:spcBef>
              <a:spcAft>
                <a:spcPts val="0"/>
              </a:spcAft>
              <a:buSzPts val="1400"/>
              <a:buChar char="○"/>
            </a:pPr>
            <a:r>
              <a:rPr lang="en"/>
              <a:t>All our images have been scaled in the range of [0, 1]</a:t>
            </a:r>
            <a:endParaRPr/>
          </a:p>
          <a:p>
            <a:pPr indent="-317500" lvl="1" marL="914400" rtl="0" algn="l">
              <a:spcBef>
                <a:spcPts val="0"/>
              </a:spcBef>
              <a:spcAft>
                <a:spcPts val="0"/>
              </a:spcAft>
              <a:buSzPts val="1400"/>
              <a:buChar char="○"/>
            </a:pPr>
            <a:r>
              <a:rPr lang="en"/>
              <a:t>Pretrained VGG19 model as feature extractor and f</a:t>
            </a:r>
            <a:r>
              <a:rPr lang="en"/>
              <a:t>or </a:t>
            </a:r>
            <a:r>
              <a:rPr lang="en"/>
              <a:t>calculation</a:t>
            </a:r>
            <a:r>
              <a:rPr lang="en"/>
              <a:t> of perceptual loss. We use </a:t>
            </a:r>
            <a:r>
              <a:rPr lang="en"/>
              <a:t>features</a:t>
            </a:r>
            <a:r>
              <a:rPr lang="en"/>
              <a:t> from final layer of VGG19</a:t>
            </a:r>
            <a:endParaRPr/>
          </a:p>
          <a:p>
            <a:pPr indent="-317500" lvl="1" marL="914400" rtl="0" algn="l">
              <a:spcBef>
                <a:spcPts val="0"/>
              </a:spcBef>
              <a:spcAft>
                <a:spcPts val="0"/>
              </a:spcAft>
              <a:buSzPts val="1400"/>
              <a:buChar char="○"/>
            </a:pPr>
            <a:r>
              <a:rPr lang="en"/>
              <a:t>Epochs : 150</a:t>
            </a:r>
            <a:endParaRPr/>
          </a:p>
          <a:p>
            <a:pPr indent="-317500" lvl="0" marL="457200" rtl="0" algn="l">
              <a:spcBef>
                <a:spcPts val="0"/>
              </a:spcBef>
              <a:spcAft>
                <a:spcPts val="0"/>
              </a:spcAft>
              <a:buSzPts val="1400"/>
              <a:buChar char="●"/>
            </a:pPr>
            <a:r>
              <a:rPr lang="en" sz="1400"/>
              <a:t>We understood the pytorch implementation of the code and trained the G and D model to get the Super resolution images on the said dataset. We used pre trained VGG 19 model (last layer features) to train GAN model in google colab.</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176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process </a:t>
            </a:r>
            <a:endParaRPr/>
          </a:p>
        </p:txBody>
      </p:sp>
      <p:sp>
        <p:nvSpPr>
          <p:cNvPr id="210" name="Google Shape;210;p29"/>
          <p:cNvSpPr txBox="1"/>
          <p:nvPr>
            <p:ph idx="1" type="body"/>
          </p:nvPr>
        </p:nvSpPr>
        <p:spPr>
          <a:xfrm>
            <a:off x="370075" y="968075"/>
            <a:ext cx="8520600" cy="361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Both"/>
            </a:pPr>
            <a:r>
              <a:rPr lang="en"/>
              <a:t>Model initialisation</a:t>
            </a:r>
            <a:endParaRPr/>
          </a:p>
          <a:p>
            <a:pPr indent="-317500" lvl="1" marL="914400" rtl="0" algn="l">
              <a:spcBef>
                <a:spcPts val="0"/>
              </a:spcBef>
              <a:spcAft>
                <a:spcPts val="0"/>
              </a:spcAft>
              <a:buSzPts val="1400"/>
              <a:buAutoNum type="alphaLcParenBoth"/>
            </a:pPr>
            <a:r>
              <a:rPr lang="en"/>
              <a:t>Initialise Generator network G</a:t>
            </a:r>
            <a:endParaRPr/>
          </a:p>
          <a:p>
            <a:pPr indent="-317500" lvl="1" marL="914400" rtl="0" algn="l">
              <a:spcBef>
                <a:spcPts val="0"/>
              </a:spcBef>
              <a:spcAft>
                <a:spcPts val="0"/>
              </a:spcAft>
              <a:buSzPts val="1400"/>
              <a:buAutoNum type="alphaLcParenBoth"/>
            </a:pPr>
            <a:r>
              <a:rPr lang="en"/>
              <a:t>Initialise Discriminator network D</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211" name="Google Shape;211;p29"/>
          <p:cNvPicPr preferRelativeResize="0"/>
          <p:nvPr/>
        </p:nvPicPr>
        <p:blipFill>
          <a:blip r:embed="rId3">
            <a:alphaModFix/>
          </a:blip>
          <a:stretch>
            <a:fillRect/>
          </a:stretch>
        </p:blipFill>
        <p:spPr>
          <a:xfrm>
            <a:off x="1009650" y="2195513"/>
            <a:ext cx="7124700" cy="752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311700" y="176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process </a:t>
            </a:r>
            <a:endParaRPr/>
          </a:p>
        </p:txBody>
      </p:sp>
      <p:sp>
        <p:nvSpPr>
          <p:cNvPr id="217" name="Google Shape;217;p30"/>
          <p:cNvSpPr txBox="1"/>
          <p:nvPr>
            <p:ph idx="1" type="body"/>
          </p:nvPr>
        </p:nvSpPr>
        <p:spPr>
          <a:xfrm>
            <a:off x="370075" y="968075"/>
            <a:ext cx="8520600" cy="405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Both" startAt="2"/>
            </a:pPr>
            <a:r>
              <a:rPr lang="en"/>
              <a:t>Dataloader loads mini batches of images from local </a:t>
            </a:r>
            <a:r>
              <a:rPr lang="en"/>
              <a:t>directory.</a:t>
            </a:r>
            <a:endParaRPr/>
          </a:p>
        </p:txBody>
      </p:sp>
      <p:pic>
        <p:nvPicPr>
          <p:cNvPr id="218" name="Google Shape;218;p30"/>
          <p:cNvPicPr preferRelativeResize="0"/>
          <p:nvPr/>
        </p:nvPicPr>
        <p:blipFill>
          <a:blip r:embed="rId3">
            <a:alphaModFix/>
          </a:blip>
          <a:stretch>
            <a:fillRect/>
          </a:stretch>
        </p:blipFill>
        <p:spPr>
          <a:xfrm>
            <a:off x="370075" y="1515000"/>
            <a:ext cx="6384050" cy="2704050"/>
          </a:xfrm>
          <a:prstGeom prst="rect">
            <a:avLst/>
          </a:prstGeom>
          <a:noFill/>
          <a:ln>
            <a:noFill/>
          </a:ln>
        </p:spPr>
      </p:pic>
      <p:pic>
        <p:nvPicPr>
          <p:cNvPr id="219" name="Google Shape;219;p30"/>
          <p:cNvPicPr preferRelativeResize="0"/>
          <p:nvPr/>
        </p:nvPicPr>
        <p:blipFill>
          <a:blip r:embed="rId4">
            <a:alphaModFix/>
          </a:blip>
          <a:stretch>
            <a:fillRect/>
          </a:stretch>
        </p:blipFill>
        <p:spPr>
          <a:xfrm>
            <a:off x="370063" y="4389500"/>
            <a:ext cx="7915275" cy="381000"/>
          </a:xfrm>
          <a:prstGeom prst="rect">
            <a:avLst/>
          </a:prstGeom>
          <a:noFill/>
          <a:ln>
            <a:noFill/>
          </a:ln>
        </p:spPr>
      </p:pic>
      <p:sp>
        <p:nvSpPr>
          <p:cNvPr id="220" name="Google Shape;220;p30"/>
          <p:cNvSpPr/>
          <p:nvPr/>
        </p:nvSpPr>
        <p:spPr>
          <a:xfrm>
            <a:off x="2092150" y="3002700"/>
            <a:ext cx="1063500" cy="215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 name="Google Shape;221;p30"/>
          <p:cNvCxnSpPr>
            <a:stCxn id="220" idx="6"/>
          </p:cNvCxnSpPr>
          <p:nvPr/>
        </p:nvCxnSpPr>
        <p:spPr>
          <a:xfrm>
            <a:off x="3155650" y="3110400"/>
            <a:ext cx="1000800" cy="306000"/>
          </a:xfrm>
          <a:prstGeom prst="straightConnector1">
            <a:avLst/>
          </a:prstGeom>
          <a:noFill/>
          <a:ln cap="flat" cmpd="sng" w="9525">
            <a:solidFill>
              <a:srgbClr val="FF0000"/>
            </a:solidFill>
            <a:prstDash val="solid"/>
            <a:round/>
            <a:headEnd len="med" w="med" type="stealth"/>
            <a:tailEnd len="med" w="med" type="none"/>
          </a:ln>
        </p:spPr>
      </p:cxnSp>
      <p:sp>
        <p:nvSpPr>
          <p:cNvPr id="222" name="Google Shape;222;p30"/>
          <p:cNvSpPr txBox="1"/>
          <p:nvPr/>
        </p:nvSpPr>
        <p:spPr>
          <a:xfrm>
            <a:off x="4052250" y="3218100"/>
            <a:ext cx="20853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pen Sans"/>
                <a:ea typeface="Open Sans"/>
                <a:cs typeface="Open Sans"/>
                <a:sym typeface="Open Sans"/>
              </a:rPr>
              <a:t>From original HR image, returns a random square crop of size </a:t>
            </a:r>
            <a:r>
              <a:rPr b="1" lang="en" sz="800">
                <a:latin typeface="Courier"/>
                <a:ea typeface="Courier"/>
                <a:cs typeface="Courier"/>
                <a:sym typeface="Courier"/>
              </a:rPr>
              <a:t>crop_size</a:t>
            </a:r>
            <a:endParaRPr b="1" sz="800">
              <a:latin typeface="Courier"/>
              <a:ea typeface="Courier"/>
              <a:cs typeface="Courier"/>
              <a:sym typeface="Courier"/>
            </a:endParaRPr>
          </a:p>
        </p:txBody>
      </p:sp>
      <p:sp>
        <p:nvSpPr>
          <p:cNvPr id="223" name="Google Shape;223;p30"/>
          <p:cNvSpPr/>
          <p:nvPr/>
        </p:nvSpPr>
        <p:spPr>
          <a:xfrm>
            <a:off x="2147250" y="3218100"/>
            <a:ext cx="1063500" cy="215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txBox="1"/>
          <p:nvPr/>
        </p:nvSpPr>
        <p:spPr>
          <a:xfrm>
            <a:off x="3529350" y="3685200"/>
            <a:ext cx="20853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Open Sans"/>
                <a:ea typeface="Open Sans"/>
                <a:cs typeface="Open Sans"/>
                <a:sym typeface="Open Sans"/>
              </a:rPr>
              <a:t>Downsamples the HR patch, to obtain its corresponding LR patch</a:t>
            </a:r>
            <a:endParaRPr sz="800">
              <a:latin typeface="Open Sans"/>
              <a:ea typeface="Open Sans"/>
              <a:cs typeface="Open Sans"/>
              <a:sym typeface="Open Sans"/>
            </a:endParaRPr>
          </a:p>
        </p:txBody>
      </p:sp>
      <p:cxnSp>
        <p:nvCxnSpPr>
          <p:cNvPr id="225" name="Google Shape;225;p30"/>
          <p:cNvCxnSpPr/>
          <p:nvPr/>
        </p:nvCxnSpPr>
        <p:spPr>
          <a:xfrm>
            <a:off x="2918800" y="3433500"/>
            <a:ext cx="897000" cy="424200"/>
          </a:xfrm>
          <a:prstGeom prst="straightConnector1">
            <a:avLst/>
          </a:prstGeom>
          <a:noFill/>
          <a:ln cap="flat" cmpd="sng" w="9525">
            <a:solidFill>
              <a:srgbClr val="FF0000"/>
            </a:solidFill>
            <a:prstDash val="solid"/>
            <a:round/>
            <a:headEnd len="med" w="med" type="stealth"/>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265500" y="535200"/>
            <a:ext cx="4045200" cy="76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00"/>
                </a:solidFill>
              </a:rPr>
              <a:t>Training process </a:t>
            </a:r>
            <a:endParaRPr>
              <a:solidFill>
                <a:srgbClr val="000000"/>
              </a:solidFill>
            </a:endParaRPr>
          </a:p>
        </p:txBody>
      </p:sp>
      <p:sp>
        <p:nvSpPr>
          <p:cNvPr id="231" name="Google Shape;231;p3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arenBoth" startAt="3"/>
            </a:pPr>
            <a:r>
              <a:rPr lang="en"/>
              <a:t>Update D :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232" name="Google Shape;232;p31"/>
          <p:cNvPicPr preferRelativeResize="0"/>
          <p:nvPr/>
        </p:nvPicPr>
        <p:blipFill>
          <a:blip r:embed="rId3">
            <a:alphaModFix/>
          </a:blip>
          <a:stretch>
            <a:fillRect/>
          </a:stretch>
        </p:blipFill>
        <p:spPr>
          <a:xfrm>
            <a:off x="4689474" y="535200"/>
            <a:ext cx="4170250" cy="4469850"/>
          </a:xfrm>
          <a:prstGeom prst="rect">
            <a:avLst/>
          </a:prstGeom>
          <a:noFill/>
          <a:ln>
            <a:noFill/>
          </a:ln>
        </p:spPr>
      </p:pic>
      <p:sp>
        <p:nvSpPr>
          <p:cNvPr id="233" name="Google Shape;233;p31"/>
          <p:cNvSpPr txBox="1"/>
          <p:nvPr>
            <p:ph idx="2" type="body"/>
          </p:nvPr>
        </p:nvSpPr>
        <p:spPr>
          <a:xfrm>
            <a:off x="370075" y="1438800"/>
            <a:ext cx="3837000" cy="31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arenBoth" startAt="3"/>
            </a:pPr>
            <a:r>
              <a:rPr lang="en">
                <a:solidFill>
                  <a:srgbClr val="000000"/>
                </a:solidFill>
              </a:rPr>
              <a:t>Update Discriminator network. </a:t>
            </a:r>
            <a:endParaRPr>
              <a:solidFill>
                <a:srgbClr val="000000"/>
              </a:solidFill>
            </a:endParaRPr>
          </a:p>
          <a:p>
            <a:pPr indent="-317500" lvl="1" marL="914400" rtl="0" algn="l">
              <a:spcBef>
                <a:spcPts val="0"/>
              </a:spcBef>
              <a:spcAft>
                <a:spcPts val="0"/>
              </a:spcAft>
              <a:buClr>
                <a:srgbClr val="000000"/>
              </a:buClr>
              <a:buSzPts val="1400"/>
              <a:buAutoNum type="alphaLcParenBoth"/>
            </a:pPr>
            <a:r>
              <a:rPr lang="en">
                <a:solidFill>
                  <a:srgbClr val="000000"/>
                </a:solidFill>
              </a:rPr>
              <a:t>Compute </a:t>
            </a:r>
            <a:r>
              <a:rPr b="1" lang="en">
                <a:solidFill>
                  <a:srgbClr val="000000"/>
                </a:solidFill>
                <a:highlight>
                  <a:srgbClr val="D9D9D9"/>
                </a:highlight>
                <a:latin typeface="Courier New"/>
                <a:ea typeface="Courier New"/>
                <a:cs typeface="Courier New"/>
                <a:sym typeface="Courier New"/>
              </a:rPr>
              <a:t>D(x) (real p)</a:t>
            </a:r>
            <a:r>
              <a:rPr lang="en">
                <a:solidFill>
                  <a:srgbClr val="000000"/>
                </a:solidFill>
              </a:rPr>
              <a:t>. (label = 1)</a:t>
            </a:r>
            <a:endParaRPr>
              <a:solidFill>
                <a:srgbClr val="000000"/>
              </a:solidFill>
            </a:endParaRPr>
          </a:p>
          <a:p>
            <a:pPr indent="-317500" lvl="1" marL="914400" rtl="0" algn="l">
              <a:spcBef>
                <a:spcPts val="0"/>
              </a:spcBef>
              <a:spcAft>
                <a:spcPts val="0"/>
              </a:spcAft>
              <a:buClr>
                <a:srgbClr val="000000"/>
              </a:buClr>
              <a:buSzPts val="1400"/>
              <a:buAutoNum type="alphaLcParenBoth"/>
            </a:pPr>
            <a:r>
              <a:rPr lang="en">
                <a:solidFill>
                  <a:srgbClr val="000000"/>
                </a:solidFill>
              </a:rPr>
              <a:t>Compute </a:t>
            </a:r>
            <a:r>
              <a:rPr b="1" lang="en">
                <a:solidFill>
                  <a:schemeClr val="dk1"/>
                </a:solidFill>
                <a:highlight>
                  <a:srgbClr val="D9D9D9"/>
                </a:highlight>
                <a:latin typeface="Courier New"/>
                <a:ea typeface="Courier New"/>
                <a:cs typeface="Courier New"/>
                <a:sym typeface="Courier New"/>
              </a:rPr>
              <a:t>D(G(z)) (fake p)</a:t>
            </a:r>
            <a:r>
              <a:rPr lang="en">
                <a:solidFill>
                  <a:schemeClr val="dk1"/>
                </a:solidFill>
              </a:rPr>
              <a:t>. (label = 0)</a:t>
            </a:r>
            <a:endParaRPr>
              <a:solidFill>
                <a:schemeClr val="dk1"/>
              </a:solidFill>
            </a:endParaRPr>
          </a:p>
          <a:p>
            <a:pPr indent="-317500" lvl="1" marL="914400" rtl="0" algn="l">
              <a:spcBef>
                <a:spcPts val="0"/>
              </a:spcBef>
              <a:spcAft>
                <a:spcPts val="0"/>
              </a:spcAft>
              <a:buClr>
                <a:schemeClr val="dk1"/>
              </a:buClr>
              <a:buSzPts val="1400"/>
              <a:buAutoNum type="alphaLcParenBoth"/>
            </a:pPr>
            <a:r>
              <a:rPr lang="en">
                <a:solidFill>
                  <a:schemeClr val="dk1"/>
                </a:solidFill>
              </a:rPr>
              <a:t>Maximize following function. </a:t>
            </a:r>
            <a:endParaRPr>
              <a:solidFill>
                <a:schemeClr val="dk1"/>
              </a:solidFill>
            </a:endParaRPr>
          </a:p>
          <a:p>
            <a:pPr indent="0" lvl="0" marL="457200" rtl="0" algn="l">
              <a:lnSpc>
                <a:spcPct val="135714"/>
              </a:lnSpc>
              <a:spcBef>
                <a:spcPts val="1600"/>
              </a:spcBef>
              <a:spcAft>
                <a:spcPts val="0"/>
              </a:spcAft>
              <a:buNone/>
            </a:pPr>
            <a:r>
              <a:rPr b="1" lang="en" sz="1050">
                <a:solidFill>
                  <a:srgbClr val="000000"/>
                </a:solidFill>
                <a:highlight>
                  <a:srgbClr val="D9D9D9"/>
                </a:highlight>
                <a:latin typeface="Courier New"/>
                <a:ea typeface="Courier New"/>
                <a:cs typeface="Courier New"/>
                <a:sym typeface="Courier New"/>
              </a:rPr>
              <a:t>d_loss = log(D(x)) + log(1-D(G(z)))</a:t>
            </a:r>
            <a:endParaRPr>
              <a:solidFill>
                <a:schemeClr val="dk1"/>
              </a:solidFill>
            </a:endParaRPr>
          </a:p>
          <a:p>
            <a:pPr indent="-317500" lvl="1" marL="914400" rtl="0" algn="l">
              <a:spcBef>
                <a:spcPts val="1000"/>
              </a:spcBef>
              <a:spcAft>
                <a:spcPts val="0"/>
              </a:spcAft>
              <a:buClr>
                <a:schemeClr val="dk1"/>
              </a:buClr>
              <a:buSzPts val="1400"/>
              <a:buAutoNum type="alphaLcParenBoth"/>
            </a:pPr>
            <a:r>
              <a:rPr lang="en">
                <a:solidFill>
                  <a:schemeClr val="dk1"/>
                </a:solidFill>
              </a:rPr>
              <a:t>Update the parameters of D, keeping G same.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 and Context</a:t>
            </a:r>
            <a:endParaRPr/>
          </a:p>
        </p:txBody>
      </p:sp>
      <p:sp>
        <p:nvSpPr>
          <p:cNvPr id="70" name="Google Shape;70;p1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Image Super Resolution is a </a:t>
            </a:r>
            <a:r>
              <a:rPr lang="en" sz="1400"/>
              <a:t>widespread</a:t>
            </a:r>
            <a:r>
              <a:rPr lang="en" sz="1400"/>
              <a:t> problem and have several model with great accuracy and speed up including deep convolutional network. </a:t>
            </a:r>
            <a:endParaRPr sz="1400"/>
          </a:p>
          <a:p>
            <a:pPr indent="-317500" lvl="0" marL="457200" rtl="0" algn="l">
              <a:spcBef>
                <a:spcPts val="0"/>
              </a:spcBef>
              <a:spcAft>
                <a:spcPts val="0"/>
              </a:spcAft>
              <a:buSzPts val="1400"/>
              <a:buChar char="●"/>
            </a:pPr>
            <a:r>
              <a:rPr lang="en" sz="1400"/>
              <a:t>But the central problem of these models of lacking high frequency component or features remains the same. </a:t>
            </a:r>
            <a:endParaRPr sz="1400"/>
          </a:p>
          <a:p>
            <a:pPr indent="-317500" lvl="0" marL="457200" rtl="0" algn="l">
              <a:spcBef>
                <a:spcPts val="0"/>
              </a:spcBef>
              <a:spcAft>
                <a:spcPts val="0"/>
              </a:spcAft>
              <a:buSzPts val="1400"/>
              <a:buChar char="●"/>
            </a:pPr>
            <a:r>
              <a:rPr lang="en" sz="1400"/>
              <a:t>The image with the less MSE and high PSNR need not to be </a:t>
            </a:r>
            <a:r>
              <a:rPr lang="en" sz="1400"/>
              <a:t>necessarily perceptually look good. This motivates to propose perceptual loss in addition to MSE loss to get the better features compared to previously generated fake HR images.</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11700" y="176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process </a:t>
            </a:r>
            <a:endParaRPr/>
          </a:p>
        </p:txBody>
      </p:sp>
      <p:sp>
        <p:nvSpPr>
          <p:cNvPr id="239" name="Google Shape;239;p32"/>
          <p:cNvSpPr txBox="1"/>
          <p:nvPr>
            <p:ph idx="1" type="body"/>
          </p:nvPr>
        </p:nvSpPr>
        <p:spPr>
          <a:xfrm>
            <a:off x="370075" y="968075"/>
            <a:ext cx="8520600" cy="3834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Both" startAt="4"/>
            </a:pPr>
            <a:r>
              <a:rPr lang="en"/>
              <a:t>Update Generator network.</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7500" lvl="1" marL="914400" rtl="0" algn="l">
              <a:spcBef>
                <a:spcPts val="1600"/>
              </a:spcBef>
              <a:spcAft>
                <a:spcPts val="0"/>
              </a:spcAft>
              <a:buSzPts val="1400"/>
              <a:buAutoNum type="alphaLcParenBoth"/>
            </a:pPr>
            <a:r>
              <a:rPr lang="en"/>
              <a:t>Minimize perceptual loss</a:t>
            </a:r>
            <a:endParaRPr/>
          </a:p>
          <a:p>
            <a:pPr indent="0" lvl="0" marL="0" rtl="0" algn="l">
              <a:spcBef>
                <a:spcPts val="1600"/>
              </a:spcBef>
              <a:spcAft>
                <a:spcPts val="1600"/>
              </a:spcAft>
              <a:buNone/>
            </a:pPr>
            <a:r>
              <a:rPr lang="en"/>
              <a:t>We repeat this training process for all mini-batches we obtain from dataloader, and for each epoch. </a:t>
            </a:r>
            <a:endParaRPr/>
          </a:p>
        </p:txBody>
      </p:sp>
      <p:pic>
        <p:nvPicPr>
          <p:cNvPr id="240" name="Google Shape;240;p32"/>
          <p:cNvPicPr preferRelativeResize="0"/>
          <p:nvPr/>
        </p:nvPicPr>
        <p:blipFill>
          <a:blip r:embed="rId3">
            <a:alphaModFix/>
          </a:blip>
          <a:stretch>
            <a:fillRect/>
          </a:stretch>
        </p:blipFill>
        <p:spPr>
          <a:xfrm>
            <a:off x="852625" y="1459013"/>
            <a:ext cx="6286500" cy="1933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PSNR vs. Epochs on validation set</a:t>
            </a:r>
            <a:endParaRPr/>
          </a:p>
        </p:txBody>
      </p:sp>
      <p:pic>
        <p:nvPicPr>
          <p:cNvPr id="246" name="Google Shape;246;p33" title="Chart"/>
          <p:cNvPicPr preferRelativeResize="0"/>
          <p:nvPr/>
        </p:nvPicPr>
        <p:blipFill>
          <a:blip r:embed="rId3">
            <a:alphaModFix/>
          </a:blip>
          <a:stretch>
            <a:fillRect/>
          </a:stretch>
        </p:blipFill>
        <p:spPr>
          <a:xfrm>
            <a:off x="1652001" y="1202850"/>
            <a:ext cx="5249049" cy="324562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4" title="Chart"/>
          <p:cNvPicPr preferRelativeResize="0"/>
          <p:nvPr/>
        </p:nvPicPr>
        <p:blipFill>
          <a:blip r:embed="rId3">
            <a:alphaModFix/>
          </a:blip>
          <a:stretch>
            <a:fillRect/>
          </a:stretch>
        </p:blipFill>
        <p:spPr>
          <a:xfrm>
            <a:off x="1652000" y="1202850"/>
            <a:ext cx="5249007" cy="3245625"/>
          </a:xfrm>
          <a:prstGeom prst="rect">
            <a:avLst/>
          </a:prstGeom>
          <a:noFill/>
          <a:ln cap="flat" cmpd="sng" w="28575">
            <a:solidFill>
              <a:schemeClr val="dk2"/>
            </a:solidFill>
            <a:prstDash val="solid"/>
            <a:round/>
            <a:headEnd len="sm" w="sm" type="none"/>
            <a:tailEnd len="sm" w="sm" type="none"/>
          </a:ln>
        </p:spPr>
      </p:pic>
      <p:sp>
        <p:nvSpPr>
          <p:cNvPr id="252" name="Google Shape;252;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MSE </a:t>
            </a:r>
            <a:r>
              <a:rPr lang="en"/>
              <a:t>of validation set images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5" title="Chart"/>
          <p:cNvPicPr preferRelativeResize="0"/>
          <p:nvPr/>
        </p:nvPicPr>
        <p:blipFill>
          <a:blip r:embed="rId3">
            <a:alphaModFix/>
          </a:blip>
          <a:stretch>
            <a:fillRect/>
          </a:stretch>
        </p:blipFill>
        <p:spPr>
          <a:xfrm>
            <a:off x="1652001" y="1202850"/>
            <a:ext cx="5249049" cy="3245653"/>
          </a:xfrm>
          <a:prstGeom prst="rect">
            <a:avLst/>
          </a:prstGeom>
          <a:noFill/>
          <a:ln cap="flat" cmpd="sng" w="28575">
            <a:solidFill>
              <a:schemeClr val="dk2"/>
            </a:solidFill>
            <a:prstDash val="solid"/>
            <a:round/>
            <a:headEnd len="sm" w="sm" type="none"/>
            <a:tailEnd len="sm" w="sm" type="none"/>
          </a:ln>
        </p:spPr>
      </p:pic>
      <p:sp>
        <p:nvSpPr>
          <p:cNvPr id="258" name="Google Shape;258;p3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Generator loss</a:t>
            </a:r>
            <a:r>
              <a:rPr lang="en"/>
              <a:t> vs. Epochs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6" title="Chart"/>
          <p:cNvPicPr preferRelativeResize="0"/>
          <p:nvPr/>
        </p:nvPicPr>
        <p:blipFill>
          <a:blip r:embed="rId3">
            <a:alphaModFix/>
          </a:blip>
          <a:stretch>
            <a:fillRect/>
          </a:stretch>
        </p:blipFill>
        <p:spPr>
          <a:xfrm>
            <a:off x="1652000" y="1202850"/>
            <a:ext cx="5249001" cy="3245621"/>
          </a:xfrm>
          <a:prstGeom prst="rect">
            <a:avLst/>
          </a:prstGeom>
          <a:noFill/>
          <a:ln cap="flat" cmpd="sng" w="28575">
            <a:solidFill>
              <a:schemeClr val="dk2"/>
            </a:solidFill>
            <a:prstDash val="solid"/>
            <a:round/>
            <a:headEnd len="sm" w="sm" type="none"/>
            <a:tailEnd len="sm" w="sm" type="none"/>
          </a:ln>
        </p:spPr>
      </p:pic>
      <p:sp>
        <p:nvSpPr>
          <p:cNvPr id="264" name="Google Shape;264;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SSIM scores of validation set images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a:t>
            </a:r>
            <a:r>
              <a:rPr lang="en"/>
              <a:t>Results - 1</a:t>
            </a:r>
            <a:endParaRPr/>
          </a:p>
        </p:txBody>
      </p:sp>
      <p:pic>
        <p:nvPicPr>
          <p:cNvPr id="270" name="Google Shape;270;p37"/>
          <p:cNvPicPr preferRelativeResize="0"/>
          <p:nvPr/>
        </p:nvPicPr>
        <p:blipFill>
          <a:blip r:embed="rId3">
            <a:alphaModFix/>
          </a:blip>
          <a:stretch>
            <a:fillRect/>
          </a:stretch>
        </p:blipFill>
        <p:spPr>
          <a:xfrm>
            <a:off x="152400" y="1299625"/>
            <a:ext cx="8839200" cy="32779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Results - 2</a:t>
            </a:r>
            <a:endParaRPr/>
          </a:p>
        </p:txBody>
      </p:sp>
      <p:pic>
        <p:nvPicPr>
          <p:cNvPr id="276" name="Google Shape;276;p38"/>
          <p:cNvPicPr preferRelativeResize="0"/>
          <p:nvPr/>
        </p:nvPicPr>
        <p:blipFill>
          <a:blip r:embed="rId3">
            <a:alphaModFix/>
          </a:blip>
          <a:stretch>
            <a:fillRect/>
          </a:stretch>
        </p:blipFill>
        <p:spPr>
          <a:xfrm>
            <a:off x="152400" y="1299625"/>
            <a:ext cx="8839197" cy="27126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Results - 3</a:t>
            </a:r>
            <a:endParaRPr/>
          </a:p>
        </p:txBody>
      </p:sp>
      <p:pic>
        <p:nvPicPr>
          <p:cNvPr id="282" name="Google Shape;282;p39"/>
          <p:cNvPicPr preferRelativeResize="0"/>
          <p:nvPr/>
        </p:nvPicPr>
        <p:blipFill>
          <a:blip r:embed="rId3">
            <a:alphaModFix/>
          </a:blip>
          <a:stretch>
            <a:fillRect/>
          </a:stretch>
        </p:blipFill>
        <p:spPr>
          <a:xfrm>
            <a:off x="152400" y="1299625"/>
            <a:ext cx="8839200" cy="27047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0"/>
          <p:cNvPicPr preferRelativeResize="0"/>
          <p:nvPr/>
        </p:nvPicPr>
        <p:blipFill>
          <a:blip r:embed="rId3">
            <a:alphaModFix/>
          </a:blip>
          <a:stretch>
            <a:fillRect/>
          </a:stretch>
        </p:blipFill>
        <p:spPr>
          <a:xfrm>
            <a:off x="4572000" y="670900"/>
            <a:ext cx="3999900" cy="3354000"/>
          </a:xfrm>
          <a:prstGeom prst="rect">
            <a:avLst/>
          </a:prstGeom>
          <a:noFill/>
          <a:ln cap="flat" cmpd="sng" w="19050">
            <a:solidFill>
              <a:schemeClr val="dk2"/>
            </a:solidFill>
            <a:prstDash val="solid"/>
            <a:round/>
            <a:headEnd len="sm" w="sm" type="none"/>
            <a:tailEnd len="sm" w="sm" type="none"/>
          </a:ln>
        </p:spPr>
      </p:pic>
      <p:sp>
        <p:nvSpPr>
          <p:cNvPr id="288" name="Google Shape;288;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Advocate 2 </a:t>
            </a:r>
            <a:endParaRPr/>
          </a:p>
        </p:txBody>
      </p:sp>
      <p:sp>
        <p:nvSpPr>
          <p:cNvPr id="289" name="Google Shape;289;p40"/>
          <p:cNvSpPr txBox="1"/>
          <p:nvPr>
            <p:ph idx="1" type="body"/>
          </p:nvPr>
        </p:nvSpPr>
        <p:spPr>
          <a:xfrm>
            <a:off x="311700" y="1147225"/>
            <a:ext cx="3999900" cy="391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For all HR patches, LR patches are nearly similar. When we feed all pairs to CNN, with MSE loss, our solution when minimising MSE, arrives at the solution which is pixel-wise average of all possible solution. Thus, this solution is smoother. </a:t>
            </a:r>
            <a:endParaRPr/>
          </a:p>
          <a:p>
            <a:pPr indent="-317500" lvl="0" marL="457200" rtl="0" algn="l">
              <a:spcBef>
                <a:spcPts val="0"/>
              </a:spcBef>
              <a:spcAft>
                <a:spcPts val="0"/>
              </a:spcAft>
              <a:buSzPts val="1400"/>
              <a:buChar char="●"/>
            </a:pPr>
            <a:r>
              <a:rPr lang="en"/>
              <a:t>In contrast to this, GAN drives the reconstruction towards the natural image manifold producing perceptually more convincing solutions. This is true due to the fact the generator samples the image from the distribution it estimates for super-resolution image.</a:t>
            </a:r>
            <a:endParaRPr/>
          </a:p>
          <a:p>
            <a:pPr indent="0" lvl="0" marL="457200" rtl="0" algn="l">
              <a:spcBef>
                <a:spcPts val="0"/>
              </a:spcBef>
              <a:spcAft>
                <a:spcPts val="0"/>
              </a:spcAft>
              <a:buNone/>
            </a:pPr>
            <a:r>
              <a:rPr lang="en" sz="1400"/>
              <a:t> </a:t>
            </a:r>
            <a:endParaRPr sz="1400"/>
          </a:p>
          <a:p>
            <a:pPr indent="0" lvl="0" marL="0" rtl="0" algn="l">
              <a:spcBef>
                <a:spcPts val="0"/>
              </a:spcBef>
              <a:spcAft>
                <a:spcPts val="0"/>
              </a:spcAft>
              <a:buNone/>
            </a:pPr>
            <a:r>
              <a:t/>
            </a:r>
            <a:endParaRPr sz="1600"/>
          </a:p>
          <a:p>
            <a:pPr indent="0" lvl="0" marL="0" rtl="0" algn="l">
              <a:spcBef>
                <a:spcPts val="0"/>
              </a:spcBef>
              <a:spcAft>
                <a:spcPts val="1600"/>
              </a:spcAft>
              <a:buNone/>
            </a:pPr>
            <a:r>
              <a:t/>
            </a:r>
            <a:endParaRPr sz="1400"/>
          </a:p>
        </p:txBody>
      </p:sp>
      <p:sp>
        <p:nvSpPr>
          <p:cNvPr id="290" name="Google Shape;290;p40"/>
          <p:cNvSpPr txBox="1"/>
          <p:nvPr/>
        </p:nvSpPr>
        <p:spPr>
          <a:xfrm>
            <a:off x="4531350" y="4704300"/>
            <a:ext cx="40812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Image Source: </a:t>
            </a:r>
            <a:r>
              <a:rPr lang="en" sz="1000">
                <a:uFill>
                  <a:noFill/>
                </a:uFill>
                <a:latin typeface="Open Sans"/>
                <a:ea typeface="Open Sans"/>
                <a:cs typeface="Open Sans"/>
                <a:sym typeface="Open Sans"/>
                <a:hlinkClick r:id="rId4"/>
              </a:rPr>
              <a:t>Photo-Realistic Single Image Super-Resolution Using a Generative Adversarial Network</a:t>
            </a:r>
            <a:endParaRPr sz="1000">
              <a:latin typeface="Open Sans"/>
              <a:ea typeface="Open Sans"/>
              <a:cs typeface="Open Sans"/>
              <a:sym typeface="Open Sans"/>
            </a:endParaRPr>
          </a:p>
        </p:txBody>
      </p:sp>
      <p:sp>
        <p:nvSpPr>
          <p:cNvPr id="291" name="Google Shape;291;p40"/>
          <p:cNvSpPr txBox="1"/>
          <p:nvPr/>
        </p:nvSpPr>
        <p:spPr>
          <a:xfrm>
            <a:off x="4544850" y="4024900"/>
            <a:ext cx="4054200" cy="75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latin typeface="Open Sans"/>
                <a:ea typeface="Open Sans"/>
                <a:cs typeface="Open Sans"/>
                <a:sym typeface="Open Sans"/>
              </a:rPr>
              <a:t>Figure illustration of patches from the natural image manifold (red) and super-resolved patches obtained withMSE (blue) and GAN (orange).</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 - </a:t>
            </a:r>
            <a:r>
              <a:rPr lang="en"/>
              <a:t>Kushal Shah (201701111)</a:t>
            </a:r>
            <a:endParaRPr/>
          </a:p>
        </p:txBody>
      </p:sp>
      <p:sp>
        <p:nvSpPr>
          <p:cNvPr id="297" name="Google Shape;297;p4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lang="en" sz="1400"/>
              <a:t>The paper supports the use of deeper network architecture as they allow the mappings of very high complexity.</a:t>
            </a:r>
            <a:endParaRPr sz="1400"/>
          </a:p>
          <a:p>
            <a:pPr indent="-317500" lvl="0" marL="457200" rtl="0" algn="just">
              <a:lnSpc>
                <a:spcPct val="150000"/>
              </a:lnSpc>
              <a:spcBef>
                <a:spcPts val="0"/>
              </a:spcBef>
              <a:spcAft>
                <a:spcPts val="0"/>
              </a:spcAft>
              <a:buSzPts val="1400"/>
              <a:buChar char="●"/>
            </a:pPr>
            <a:r>
              <a:rPr lang="en" sz="1400"/>
              <a:t>The difficulties in training these deep networks are resolved by skip-connections and batch-normalisation.</a:t>
            </a:r>
            <a:endParaRPr sz="1400"/>
          </a:p>
          <a:p>
            <a:pPr indent="-317500" lvl="0" marL="457200" rtl="0" algn="just">
              <a:lnSpc>
                <a:spcPct val="150000"/>
              </a:lnSpc>
              <a:spcBef>
                <a:spcPts val="0"/>
              </a:spcBef>
              <a:spcAft>
                <a:spcPts val="0"/>
              </a:spcAft>
              <a:buSzPts val="1400"/>
              <a:buChar char="●"/>
            </a:pPr>
            <a:r>
              <a:rPr lang="en" sz="1400"/>
              <a:t>A major highlight of the paper is novel perceptual loss that makes the super-resolved image visually attractive.</a:t>
            </a:r>
            <a:endParaRPr sz="1400"/>
          </a:p>
          <a:p>
            <a:pPr indent="-317500" lvl="0" marL="457200" rtl="0" algn="just">
              <a:lnSpc>
                <a:spcPct val="150000"/>
              </a:lnSpc>
              <a:spcBef>
                <a:spcPts val="0"/>
              </a:spcBef>
              <a:spcAft>
                <a:spcPts val="0"/>
              </a:spcAft>
              <a:buSzPts val="1400"/>
              <a:buChar char="●"/>
            </a:pPr>
            <a:r>
              <a:rPr lang="en" sz="1400"/>
              <a:t>By experiments and mean-opinion-score, the writers confirm that images super-resolved by SRGAN are visually more similar to original HR images.</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a:t>
            </a:r>
            <a:endParaRPr/>
          </a:p>
        </p:txBody>
      </p:sp>
      <p:pic>
        <p:nvPicPr>
          <p:cNvPr id="76" name="Google Shape;76;p15"/>
          <p:cNvPicPr preferRelativeResize="0"/>
          <p:nvPr/>
        </p:nvPicPr>
        <p:blipFill>
          <a:blip r:embed="rId3">
            <a:alphaModFix/>
          </a:blip>
          <a:stretch>
            <a:fillRect/>
          </a:stretch>
        </p:blipFill>
        <p:spPr>
          <a:xfrm>
            <a:off x="954626" y="1607325"/>
            <a:ext cx="3868998" cy="2571749"/>
          </a:xfrm>
          <a:prstGeom prst="rect">
            <a:avLst/>
          </a:prstGeom>
          <a:noFill/>
          <a:ln>
            <a:noFill/>
          </a:ln>
        </p:spPr>
      </p:pic>
      <p:pic>
        <p:nvPicPr>
          <p:cNvPr id="77" name="Google Shape;77;p15"/>
          <p:cNvPicPr preferRelativeResize="0"/>
          <p:nvPr/>
        </p:nvPicPr>
        <p:blipFill>
          <a:blip r:embed="rId4">
            <a:alphaModFix/>
          </a:blip>
          <a:stretch>
            <a:fillRect/>
          </a:stretch>
        </p:blipFill>
        <p:spPr>
          <a:xfrm>
            <a:off x="6177650" y="0"/>
            <a:ext cx="1764500" cy="4972049"/>
          </a:xfrm>
          <a:prstGeom prst="rect">
            <a:avLst/>
          </a:prstGeom>
          <a:noFill/>
          <a:ln>
            <a:noFill/>
          </a:ln>
        </p:spPr>
      </p:pic>
      <p:sp>
        <p:nvSpPr>
          <p:cNvPr id="78" name="Google Shape;78;p15"/>
          <p:cNvSpPr/>
          <p:nvPr/>
        </p:nvSpPr>
        <p:spPr>
          <a:xfrm>
            <a:off x="1918100" y="2571750"/>
            <a:ext cx="407100" cy="375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79" name="Google Shape;79;p15"/>
          <p:cNvCxnSpPr>
            <a:stCxn id="78" idx="0"/>
          </p:cNvCxnSpPr>
          <p:nvPr/>
        </p:nvCxnSpPr>
        <p:spPr>
          <a:xfrm flipH="1" rot="10800000">
            <a:off x="2121650" y="289350"/>
            <a:ext cx="4329300" cy="2282400"/>
          </a:xfrm>
          <a:prstGeom prst="straightConnector1">
            <a:avLst/>
          </a:prstGeom>
          <a:noFill/>
          <a:ln cap="flat" cmpd="sng" w="9525">
            <a:solidFill>
              <a:srgbClr val="FF0000"/>
            </a:solidFill>
            <a:prstDash val="solid"/>
            <a:round/>
            <a:headEnd len="med" w="med" type="none"/>
            <a:tailEnd len="med" w="med" type="none"/>
          </a:ln>
        </p:spPr>
      </p:cxnSp>
      <p:cxnSp>
        <p:nvCxnSpPr>
          <p:cNvPr id="80" name="Google Shape;80;p15"/>
          <p:cNvCxnSpPr>
            <a:stCxn id="78" idx="3"/>
          </p:cNvCxnSpPr>
          <p:nvPr/>
        </p:nvCxnSpPr>
        <p:spPr>
          <a:xfrm flipH="1" rot="10800000">
            <a:off x="2325200" y="1639350"/>
            <a:ext cx="4104300" cy="1119900"/>
          </a:xfrm>
          <a:prstGeom prst="straightConnector1">
            <a:avLst/>
          </a:prstGeom>
          <a:noFill/>
          <a:ln cap="flat" cmpd="sng" w="9525">
            <a:solidFill>
              <a:srgbClr val="FF0000"/>
            </a:solidFill>
            <a:prstDash val="solid"/>
            <a:round/>
            <a:headEnd len="med" w="med" type="none"/>
            <a:tailEnd len="med" w="med" type="none"/>
          </a:ln>
        </p:spPr>
      </p:cxnSp>
      <p:sp>
        <p:nvSpPr>
          <p:cNvPr id="81" name="Google Shape;81;p15"/>
          <p:cNvSpPr txBox="1"/>
          <p:nvPr/>
        </p:nvSpPr>
        <p:spPr>
          <a:xfrm>
            <a:off x="1490675" y="4639175"/>
            <a:ext cx="27969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Image Source: DIV2K Dataset</a:t>
            </a:r>
            <a:endParaRPr sz="1200">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Devil’s Advocate</a:t>
            </a:r>
            <a:endParaRPr/>
          </a:p>
        </p:txBody>
      </p:sp>
      <p:sp>
        <p:nvSpPr>
          <p:cNvPr id="303" name="Google Shape;303;p42"/>
          <p:cNvSpPr txBox="1"/>
          <p:nvPr>
            <p:ph idx="1" type="body"/>
          </p:nvPr>
        </p:nvSpPr>
        <p:spPr>
          <a:xfrm>
            <a:off x="311700" y="1225225"/>
            <a:ext cx="8520600" cy="3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Assertion:</a:t>
            </a:r>
            <a:endParaRPr/>
          </a:p>
          <a:p>
            <a:pPr indent="-317500" lvl="0" marL="457200" rtl="0" algn="l">
              <a:spcBef>
                <a:spcPts val="1600"/>
              </a:spcBef>
              <a:spcAft>
                <a:spcPts val="0"/>
              </a:spcAft>
              <a:buSzPts val="1400"/>
              <a:buChar char="●"/>
            </a:pPr>
            <a:r>
              <a:rPr lang="en" sz="1400"/>
              <a:t>The model tries to </a:t>
            </a:r>
            <a:r>
              <a:rPr lang="en" sz="1400"/>
              <a:t>hallucinate</a:t>
            </a:r>
            <a:r>
              <a:rPr lang="en" sz="1400"/>
              <a:t> the details.</a:t>
            </a:r>
            <a:endParaRPr sz="1400"/>
          </a:p>
          <a:p>
            <a:pPr indent="0" lvl="0" marL="0" rtl="0" algn="l">
              <a:spcBef>
                <a:spcPts val="1600"/>
              </a:spcBef>
              <a:spcAft>
                <a:spcPts val="0"/>
              </a:spcAft>
              <a:buNone/>
            </a:pPr>
            <a:r>
              <a:rPr lang="en"/>
              <a:t>Reasons:</a:t>
            </a:r>
            <a:endParaRPr/>
          </a:p>
          <a:p>
            <a:pPr indent="-317500" lvl="0" marL="457200" rtl="0" algn="just">
              <a:spcBef>
                <a:spcPts val="1600"/>
              </a:spcBef>
              <a:spcAft>
                <a:spcPts val="0"/>
              </a:spcAft>
              <a:buSzPts val="1400"/>
              <a:buChar char="●"/>
            </a:pPr>
            <a:r>
              <a:rPr lang="en" sz="1400"/>
              <a:t>The generative network is trained using the </a:t>
            </a:r>
            <a:r>
              <a:rPr lang="en" sz="1400"/>
              <a:t>perceptual loss.</a:t>
            </a:r>
            <a:endParaRPr sz="1400"/>
          </a:p>
          <a:p>
            <a:pPr indent="-317500" lvl="0" marL="457200" rtl="0" algn="just">
              <a:spcBef>
                <a:spcPts val="0"/>
              </a:spcBef>
              <a:spcAft>
                <a:spcPts val="0"/>
              </a:spcAft>
              <a:buSzPts val="1400"/>
              <a:buChar char="●"/>
            </a:pPr>
            <a:r>
              <a:rPr lang="en" sz="1400"/>
              <a:t>The perceptual loss </a:t>
            </a:r>
            <a:r>
              <a:rPr lang="en" sz="1400"/>
              <a:t>pushes the network to model the mappings such that every smooth pattern is mapped to high-frequency, textured patterns.</a:t>
            </a:r>
            <a:endParaRPr sz="1400"/>
          </a:p>
          <a:p>
            <a:pPr indent="-317500" lvl="0" marL="457200" rtl="0" algn="just">
              <a:spcBef>
                <a:spcPts val="0"/>
              </a:spcBef>
              <a:spcAft>
                <a:spcPts val="0"/>
              </a:spcAft>
              <a:buSzPts val="1400"/>
              <a:buChar char="●"/>
            </a:pPr>
            <a:r>
              <a:rPr lang="en" sz="1400"/>
              <a:t>This essentially means that we are creating the artificial details which might have no connection with ground reality.</a:t>
            </a:r>
            <a:endParaRPr sz="1400"/>
          </a:p>
          <a:p>
            <a:pPr indent="-317500" lvl="0" marL="457200" rtl="0" algn="just">
              <a:spcBef>
                <a:spcPts val="0"/>
              </a:spcBef>
              <a:spcAft>
                <a:spcPts val="0"/>
              </a:spcAft>
              <a:buSzPts val="1400"/>
              <a:buChar char="●"/>
            </a:pPr>
            <a:r>
              <a:rPr lang="en" sz="1400"/>
              <a:t>Such artificial fill-up of the patterns make the model unsuitable for surveillance and medical applications.</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309" name="Google Shape;309;p43"/>
          <p:cNvSpPr txBox="1"/>
          <p:nvPr>
            <p:ph idx="1" type="body"/>
          </p:nvPr>
        </p:nvSpPr>
        <p:spPr>
          <a:xfrm>
            <a:off x="311700" y="1225225"/>
            <a:ext cx="8520600" cy="36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10" name="Google Shape;310;p43"/>
          <p:cNvPicPr preferRelativeResize="0"/>
          <p:nvPr/>
        </p:nvPicPr>
        <p:blipFill>
          <a:blip r:embed="rId3">
            <a:alphaModFix/>
          </a:blip>
          <a:stretch>
            <a:fillRect/>
          </a:stretch>
        </p:blipFill>
        <p:spPr>
          <a:xfrm>
            <a:off x="311700" y="1225225"/>
            <a:ext cx="4260299" cy="3030400"/>
          </a:xfrm>
          <a:prstGeom prst="rect">
            <a:avLst/>
          </a:prstGeom>
          <a:noFill/>
          <a:ln>
            <a:noFill/>
          </a:ln>
        </p:spPr>
      </p:pic>
      <p:pic>
        <p:nvPicPr>
          <p:cNvPr id="311" name="Google Shape;311;p43"/>
          <p:cNvPicPr preferRelativeResize="0"/>
          <p:nvPr/>
        </p:nvPicPr>
        <p:blipFill>
          <a:blip r:embed="rId4">
            <a:alphaModFix/>
          </a:blip>
          <a:stretch>
            <a:fillRect/>
          </a:stretch>
        </p:blipFill>
        <p:spPr>
          <a:xfrm>
            <a:off x="4572000" y="1225225"/>
            <a:ext cx="4260300" cy="3030400"/>
          </a:xfrm>
          <a:prstGeom prst="rect">
            <a:avLst/>
          </a:prstGeom>
          <a:noFill/>
          <a:ln>
            <a:noFill/>
          </a:ln>
        </p:spPr>
      </p:pic>
      <p:sp>
        <p:nvSpPr>
          <p:cNvPr id="312" name="Google Shape;312;p43"/>
          <p:cNvSpPr txBox="1"/>
          <p:nvPr/>
        </p:nvSpPr>
        <p:spPr>
          <a:xfrm>
            <a:off x="5005525" y="4255625"/>
            <a:ext cx="34902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SR GAN</a:t>
            </a:r>
            <a:endParaRPr>
              <a:latin typeface="Open Sans"/>
              <a:ea typeface="Open Sans"/>
              <a:cs typeface="Open Sans"/>
              <a:sym typeface="Open Sans"/>
            </a:endParaRPr>
          </a:p>
        </p:txBody>
      </p:sp>
      <p:sp>
        <p:nvSpPr>
          <p:cNvPr id="313" name="Google Shape;313;p43"/>
          <p:cNvSpPr txBox="1"/>
          <p:nvPr/>
        </p:nvSpPr>
        <p:spPr>
          <a:xfrm>
            <a:off x="810675" y="4255625"/>
            <a:ext cx="3490200" cy="3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Bicubic Interpolation	</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a:t>
            </a:r>
            <a:endParaRPr/>
          </a:p>
        </p:txBody>
      </p:sp>
      <p:pic>
        <p:nvPicPr>
          <p:cNvPr id="319" name="Google Shape;319;p44"/>
          <p:cNvPicPr preferRelativeResize="0"/>
          <p:nvPr/>
        </p:nvPicPr>
        <p:blipFill>
          <a:blip r:embed="rId3">
            <a:alphaModFix/>
          </a:blip>
          <a:stretch>
            <a:fillRect/>
          </a:stretch>
        </p:blipFill>
        <p:spPr>
          <a:xfrm>
            <a:off x="5090213" y="1182763"/>
            <a:ext cx="2777975" cy="2777975"/>
          </a:xfrm>
          <a:prstGeom prst="rect">
            <a:avLst/>
          </a:prstGeom>
          <a:noFill/>
          <a:ln cap="flat" cmpd="sng" w="9525">
            <a:solidFill>
              <a:schemeClr val="dk2"/>
            </a:solidFill>
            <a:prstDash val="solid"/>
            <a:round/>
            <a:headEnd len="sm" w="sm" type="none"/>
            <a:tailEnd len="sm" w="sm" type="none"/>
          </a:ln>
        </p:spPr>
      </p:pic>
      <p:pic>
        <p:nvPicPr>
          <p:cNvPr id="320" name="Google Shape;320;p44"/>
          <p:cNvPicPr preferRelativeResize="0"/>
          <p:nvPr/>
        </p:nvPicPr>
        <p:blipFill>
          <a:blip r:embed="rId4">
            <a:alphaModFix/>
          </a:blip>
          <a:stretch>
            <a:fillRect/>
          </a:stretch>
        </p:blipFill>
        <p:spPr>
          <a:xfrm>
            <a:off x="1291100" y="1165000"/>
            <a:ext cx="2777975" cy="2777975"/>
          </a:xfrm>
          <a:prstGeom prst="rect">
            <a:avLst/>
          </a:prstGeom>
          <a:noFill/>
          <a:ln cap="flat" cmpd="sng" w="9525">
            <a:solidFill>
              <a:schemeClr val="dk2"/>
            </a:solidFill>
            <a:prstDash val="solid"/>
            <a:round/>
            <a:headEnd len="sm" w="sm" type="none"/>
            <a:tailEnd len="sm" w="sm" type="none"/>
          </a:ln>
        </p:spPr>
      </p:pic>
      <p:sp>
        <p:nvSpPr>
          <p:cNvPr id="321" name="Google Shape;321;p44"/>
          <p:cNvSpPr txBox="1"/>
          <p:nvPr/>
        </p:nvSpPr>
        <p:spPr>
          <a:xfrm>
            <a:off x="1696000" y="3960725"/>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Original High Resolution				                 SRGAN</a:t>
            </a:r>
            <a:endParaRPr>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ph type="title"/>
          </p:nvPr>
        </p:nvSpPr>
        <p:spPr>
          <a:xfrm>
            <a:off x="3361650" y="2156100"/>
            <a:ext cx="23070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100"/>
              <a:t>Thank You</a:t>
            </a:r>
            <a:endParaRPr sz="5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Related Work</a:t>
            </a:r>
            <a:endParaRPr/>
          </a:p>
        </p:txBody>
      </p:sp>
      <p:sp>
        <p:nvSpPr>
          <p:cNvPr id="87" name="Google Shape;87;p16"/>
          <p:cNvSpPr txBox="1"/>
          <p:nvPr/>
        </p:nvSpPr>
        <p:spPr>
          <a:xfrm>
            <a:off x="497875" y="1915075"/>
            <a:ext cx="1787100" cy="22179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Image Super-Resolution Using Deep</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Convolutional Networks</a:t>
            </a:r>
            <a:endParaRPr>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Chao Dong, Chen Change Loy, Member, IEEE, Kaiming He, Member, IEEE,</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and Xiaoou Tang, Fellow, IEEE</a:t>
            </a:r>
            <a:endParaRPr sz="1000">
              <a:latin typeface="Lato"/>
              <a:ea typeface="Lato"/>
              <a:cs typeface="Lato"/>
              <a:sym typeface="Lato"/>
            </a:endParaRPr>
          </a:p>
        </p:txBody>
      </p:sp>
      <p:sp>
        <p:nvSpPr>
          <p:cNvPr id="88" name="Google Shape;88;p16"/>
          <p:cNvSpPr txBox="1"/>
          <p:nvPr/>
        </p:nvSpPr>
        <p:spPr>
          <a:xfrm>
            <a:off x="2467238" y="1915083"/>
            <a:ext cx="1565700" cy="22179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Deep Networks for Image Super-Resolution with Sparse Prior</a:t>
            </a:r>
            <a:endParaRPr>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Zhaowen Wangyz Ding Liuy Jianchao Yangx Wei Hany Thomas Huangy</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89" name="Google Shape;89;p16"/>
          <p:cNvSpPr txBox="1"/>
          <p:nvPr/>
        </p:nvSpPr>
        <p:spPr>
          <a:xfrm>
            <a:off x="4414911" y="1915083"/>
            <a:ext cx="1787100" cy="23712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Accelerating the Super-Resolution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Convolutional Neural Network</a:t>
            </a:r>
            <a:endParaRPr>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Chao Dong, Chen Change Loy, and Xiaoou Tang</a:t>
            </a:r>
            <a:endParaRPr>
              <a:latin typeface="Lato"/>
              <a:ea typeface="Lato"/>
              <a:cs typeface="Lato"/>
              <a:sym typeface="Lato"/>
            </a:endParaRPr>
          </a:p>
        </p:txBody>
      </p:sp>
      <p:cxnSp>
        <p:nvCxnSpPr>
          <p:cNvPr id="90" name="Google Shape;90;p16"/>
          <p:cNvCxnSpPr/>
          <p:nvPr/>
        </p:nvCxnSpPr>
        <p:spPr>
          <a:xfrm>
            <a:off x="460775" y="1762102"/>
            <a:ext cx="1813200" cy="0"/>
          </a:xfrm>
          <a:prstGeom prst="straightConnector1">
            <a:avLst/>
          </a:prstGeom>
          <a:noFill/>
          <a:ln cap="flat" cmpd="sng" w="9525">
            <a:solidFill>
              <a:srgbClr val="1A1A1A"/>
            </a:solidFill>
            <a:prstDash val="solid"/>
            <a:round/>
            <a:headEnd len="med" w="med" type="none"/>
            <a:tailEnd len="med" w="med" type="triangle"/>
          </a:ln>
        </p:spPr>
      </p:cxnSp>
      <p:cxnSp>
        <p:nvCxnSpPr>
          <p:cNvPr id="91" name="Google Shape;91;p16"/>
          <p:cNvCxnSpPr/>
          <p:nvPr/>
        </p:nvCxnSpPr>
        <p:spPr>
          <a:xfrm>
            <a:off x="2563395" y="1768525"/>
            <a:ext cx="1534200" cy="0"/>
          </a:xfrm>
          <a:prstGeom prst="straightConnector1">
            <a:avLst/>
          </a:prstGeom>
          <a:noFill/>
          <a:ln cap="flat" cmpd="sng" w="9525">
            <a:solidFill>
              <a:srgbClr val="1A1A1A"/>
            </a:solidFill>
            <a:prstDash val="solid"/>
            <a:round/>
            <a:headEnd len="med" w="med" type="none"/>
            <a:tailEnd len="med" w="med" type="triangle"/>
          </a:ln>
        </p:spPr>
      </p:cxnSp>
      <p:sp>
        <p:nvSpPr>
          <p:cNvPr id="92" name="Google Shape;92;p16"/>
          <p:cNvSpPr txBox="1"/>
          <p:nvPr/>
        </p:nvSpPr>
        <p:spPr>
          <a:xfrm>
            <a:off x="618901" y="1328765"/>
            <a:ext cx="1544700" cy="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31st July, 2015</a:t>
            </a:r>
            <a:endParaRPr sz="1600">
              <a:latin typeface="Lato"/>
              <a:ea typeface="Lato"/>
              <a:cs typeface="Lato"/>
              <a:sym typeface="Lato"/>
            </a:endParaRPr>
          </a:p>
        </p:txBody>
      </p:sp>
      <p:sp>
        <p:nvSpPr>
          <p:cNvPr id="93" name="Google Shape;93;p16"/>
          <p:cNvSpPr txBox="1"/>
          <p:nvPr/>
        </p:nvSpPr>
        <p:spPr>
          <a:xfrm>
            <a:off x="2437850" y="1328780"/>
            <a:ext cx="1977000" cy="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15th October, 2015</a:t>
            </a:r>
            <a:endParaRPr sz="1600">
              <a:latin typeface="Lato"/>
              <a:ea typeface="Lato"/>
              <a:cs typeface="Lato"/>
              <a:sym typeface="Lato"/>
            </a:endParaRPr>
          </a:p>
        </p:txBody>
      </p:sp>
      <p:cxnSp>
        <p:nvCxnSpPr>
          <p:cNvPr id="94" name="Google Shape;94;p16"/>
          <p:cNvCxnSpPr/>
          <p:nvPr/>
        </p:nvCxnSpPr>
        <p:spPr>
          <a:xfrm>
            <a:off x="4408529" y="1787589"/>
            <a:ext cx="1855500" cy="0"/>
          </a:xfrm>
          <a:prstGeom prst="straightConnector1">
            <a:avLst/>
          </a:prstGeom>
          <a:noFill/>
          <a:ln cap="flat" cmpd="sng" w="9525">
            <a:solidFill>
              <a:srgbClr val="1A1A1A"/>
            </a:solidFill>
            <a:prstDash val="solid"/>
            <a:round/>
            <a:headEnd len="med" w="med" type="none"/>
            <a:tailEnd len="med" w="med" type="triangle"/>
          </a:ln>
        </p:spPr>
      </p:cxnSp>
      <p:sp>
        <p:nvSpPr>
          <p:cNvPr id="95" name="Google Shape;95;p16"/>
          <p:cNvSpPr txBox="1"/>
          <p:nvPr/>
        </p:nvSpPr>
        <p:spPr>
          <a:xfrm>
            <a:off x="4414923" y="1328780"/>
            <a:ext cx="1932300" cy="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1st August, 2016</a:t>
            </a:r>
            <a:endParaRPr sz="1600">
              <a:latin typeface="Lato"/>
              <a:ea typeface="Lato"/>
              <a:cs typeface="Lato"/>
              <a:sym typeface="Lato"/>
            </a:endParaRPr>
          </a:p>
        </p:txBody>
      </p:sp>
      <p:cxnSp>
        <p:nvCxnSpPr>
          <p:cNvPr id="96" name="Google Shape;96;p16"/>
          <p:cNvCxnSpPr/>
          <p:nvPr/>
        </p:nvCxnSpPr>
        <p:spPr>
          <a:xfrm>
            <a:off x="6346966" y="1783009"/>
            <a:ext cx="2237400" cy="0"/>
          </a:xfrm>
          <a:prstGeom prst="straightConnector1">
            <a:avLst/>
          </a:prstGeom>
          <a:noFill/>
          <a:ln cap="flat" cmpd="sng" w="9525">
            <a:solidFill>
              <a:srgbClr val="1A1A1A"/>
            </a:solidFill>
            <a:prstDash val="solid"/>
            <a:round/>
            <a:headEnd len="med" w="med" type="none"/>
            <a:tailEnd len="med" w="med" type="triangle"/>
          </a:ln>
        </p:spPr>
      </p:cxnSp>
      <p:sp>
        <p:nvSpPr>
          <p:cNvPr id="97" name="Google Shape;97;p16"/>
          <p:cNvSpPr txBox="1"/>
          <p:nvPr/>
        </p:nvSpPr>
        <p:spPr>
          <a:xfrm>
            <a:off x="6347288" y="1328775"/>
            <a:ext cx="2410500" cy="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11th November, 2016</a:t>
            </a:r>
            <a:endParaRPr sz="1600">
              <a:latin typeface="Lato"/>
              <a:ea typeface="Lato"/>
              <a:cs typeface="Lato"/>
              <a:sym typeface="Lato"/>
            </a:endParaRPr>
          </a:p>
        </p:txBody>
      </p:sp>
      <p:sp>
        <p:nvSpPr>
          <p:cNvPr id="98" name="Google Shape;98;p16"/>
          <p:cNvSpPr txBox="1"/>
          <p:nvPr/>
        </p:nvSpPr>
        <p:spPr>
          <a:xfrm>
            <a:off x="6369300" y="1915075"/>
            <a:ext cx="1932300" cy="2371200"/>
          </a:xfrm>
          <a:prstGeom prst="rect">
            <a:avLst/>
          </a:prstGeom>
          <a:noFill/>
          <a:ln cap="flat" cmpd="sng" w="2857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Deeply-Recursive Convolutional Network for Image Super-Resolution</a:t>
            </a:r>
            <a:endParaRPr>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Jiwon Kim, Jung Kwon Lee and Kyoung Mu Lee</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Department of ECE, ASRI, Seoul National University, Korea</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Enter: GAN (Generative Adversarial Network)</a:t>
            </a:r>
            <a:endParaRPr/>
          </a:p>
        </p:txBody>
      </p:sp>
      <p:sp>
        <p:nvSpPr>
          <p:cNvPr id="104" name="Google Shape;104;p1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GAN- imagine a forger and an authenticator teaching each other to be better</a:t>
            </a:r>
            <a:endParaRPr sz="1400"/>
          </a:p>
          <a:p>
            <a:pPr indent="-317500" lvl="0" marL="457200" rtl="0" algn="l">
              <a:spcBef>
                <a:spcPts val="0"/>
              </a:spcBef>
              <a:spcAft>
                <a:spcPts val="0"/>
              </a:spcAft>
              <a:buSzPts val="1400"/>
              <a:buChar char="●"/>
            </a:pPr>
            <a:r>
              <a:rPr lang="en" sz="1400"/>
              <a:t>Generative Network - take a seed         and produce                 as close as possible to the original data distribution </a:t>
            </a:r>
            <a:endParaRPr sz="1400"/>
          </a:p>
          <a:p>
            <a:pPr indent="-317500" lvl="0" marL="457200" rtl="0" algn="l">
              <a:spcBef>
                <a:spcPts val="0"/>
              </a:spcBef>
              <a:spcAft>
                <a:spcPts val="0"/>
              </a:spcAft>
              <a:buSzPts val="1400"/>
              <a:buChar char="●"/>
            </a:pPr>
            <a:r>
              <a:rPr lang="en" sz="1400"/>
              <a:t>Discriminative Network - identify that                 does NOT belong to the original data distribution </a:t>
            </a:r>
            <a:endParaRPr sz="1400"/>
          </a:p>
          <a:p>
            <a:pPr indent="-317500" lvl="0" marL="457200" rtl="0" algn="l">
              <a:spcBef>
                <a:spcPts val="0"/>
              </a:spcBef>
              <a:spcAft>
                <a:spcPts val="0"/>
              </a:spcAft>
              <a:buSzPts val="1400"/>
              <a:buChar char="●"/>
            </a:pPr>
            <a:r>
              <a:rPr lang="en" sz="1400"/>
              <a:t>In SISR context:</a:t>
            </a:r>
            <a:endParaRPr sz="1400"/>
          </a:p>
          <a:p>
            <a:pPr indent="-317500" lvl="1" marL="914400" rtl="0" algn="l">
              <a:spcBef>
                <a:spcPts val="0"/>
              </a:spcBef>
              <a:spcAft>
                <a:spcPts val="0"/>
              </a:spcAft>
              <a:buSzPts val="1400"/>
              <a:buChar char="○"/>
            </a:pPr>
            <a:r>
              <a:rPr lang="en"/>
              <a:t>                       Low Resolution Input Image</a:t>
            </a:r>
            <a:endParaRPr/>
          </a:p>
          <a:p>
            <a:pPr indent="-317500" lvl="1" marL="914400" rtl="0" algn="l">
              <a:spcBef>
                <a:spcPts val="0"/>
              </a:spcBef>
              <a:spcAft>
                <a:spcPts val="0"/>
              </a:spcAft>
              <a:buSzPts val="1400"/>
              <a:buChar char="○"/>
            </a:pPr>
            <a:r>
              <a:rPr lang="en"/>
              <a:t>                       Super Resolution Generated Image</a:t>
            </a:r>
            <a:endParaRPr/>
          </a:p>
          <a:p>
            <a:pPr indent="-317500" lvl="1" marL="914400" rtl="0" algn="l">
              <a:spcBef>
                <a:spcPts val="0"/>
              </a:spcBef>
              <a:spcAft>
                <a:spcPts val="0"/>
              </a:spcAft>
              <a:buSzPts val="1400"/>
              <a:buChar char="○"/>
            </a:pPr>
            <a:r>
              <a:rPr lang="en"/>
              <a:t>                       High Resolution Original Image</a:t>
            </a:r>
            <a:endParaRPr/>
          </a:p>
          <a:p>
            <a:pPr indent="-317500" lvl="0" marL="457200" rtl="0" algn="l">
              <a:spcBef>
                <a:spcPts val="0"/>
              </a:spcBef>
              <a:spcAft>
                <a:spcPts val="0"/>
              </a:spcAft>
              <a:buSzPts val="1400"/>
              <a:buChar char="●"/>
            </a:pPr>
            <a:r>
              <a:rPr lang="en" sz="1400"/>
              <a:t>Aim: Generate super resolution images from input images which are as close as possible to the original high resolution images.    </a:t>
            </a:r>
            <a:endParaRPr sz="1400"/>
          </a:p>
        </p:txBody>
      </p:sp>
      <p:pic>
        <p:nvPicPr>
          <p:cNvPr descr="z^{(i)}" id="105" name="Google Shape;105;p17" title="MathEquation,#000000"/>
          <p:cNvPicPr preferRelativeResize="0"/>
          <p:nvPr/>
        </p:nvPicPr>
        <p:blipFill>
          <a:blip r:embed="rId3">
            <a:alphaModFix/>
          </a:blip>
          <a:stretch>
            <a:fillRect/>
          </a:stretch>
        </p:blipFill>
        <p:spPr>
          <a:xfrm>
            <a:off x="3631400" y="1506775"/>
            <a:ext cx="371850" cy="296550"/>
          </a:xfrm>
          <a:prstGeom prst="rect">
            <a:avLst/>
          </a:prstGeom>
          <a:noFill/>
          <a:ln>
            <a:noFill/>
          </a:ln>
        </p:spPr>
      </p:pic>
      <p:pic>
        <p:nvPicPr>
          <p:cNvPr descr="G(z^{(i)})" id="106" name="Google Shape;106;p17" title="MathEquation,#000000"/>
          <p:cNvPicPr preferRelativeResize="0"/>
          <p:nvPr/>
        </p:nvPicPr>
        <p:blipFill>
          <a:blip r:embed="rId4">
            <a:alphaModFix/>
          </a:blip>
          <a:stretch>
            <a:fillRect/>
          </a:stretch>
        </p:blipFill>
        <p:spPr>
          <a:xfrm>
            <a:off x="5184350" y="1525300"/>
            <a:ext cx="653554" cy="296550"/>
          </a:xfrm>
          <a:prstGeom prst="rect">
            <a:avLst/>
          </a:prstGeom>
          <a:noFill/>
          <a:ln>
            <a:noFill/>
          </a:ln>
        </p:spPr>
      </p:pic>
      <p:pic>
        <p:nvPicPr>
          <p:cNvPr descr="G(z^{(i)})" id="107" name="Google Shape;107;p17" title="MathEquation,#000000"/>
          <p:cNvPicPr preferRelativeResize="0"/>
          <p:nvPr/>
        </p:nvPicPr>
        <p:blipFill>
          <a:blip r:embed="rId4">
            <a:alphaModFix/>
          </a:blip>
          <a:stretch>
            <a:fillRect/>
          </a:stretch>
        </p:blipFill>
        <p:spPr>
          <a:xfrm>
            <a:off x="4003250" y="2001625"/>
            <a:ext cx="653554" cy="296550"/>
          </a:xfrm>
          <a:prstGeom prst="rect">
            <a:avLst/>
          </a:prstGeom>
          <a:noFill/>
          <a:ln>
            <a:noFill/>
          </a:ln>
        </p:spPr>
      </p:pic>
      <p:pic>
        <p:nvPicPr>
          <p:cNvPr descr="X" id="108" name="Google Shape;108;p17" title="MathEquation,#000000"/>
          <p:cNvPicPr preferRelativeResize="0"/>
          <p:nvPr/>
        </p:nvPicPr>
        <p:blipFill>
          <a:blip r:embed="rId5">
            <a:alphaModFix/>
          </a:blip>
          <a:stretch>
            <a:fillRect/>
          </a:stretch>
        </p:blipFill>
        <p:spPr>
          <a:xfrm>
            <a:off x="1846700" y="2298175"/>
            <a:ext cx="278780" cy="296550"/>
          </a:xfrm>
          <a:prstGeom prst="rect">
            <a:avLst/>
          </a:prstGeom>
          <a:noFill/>
          <a:ln>
            <a:noFill/>
          </a:ln>
        </p:spPr>
      </p:pic>
      <p:pic>
        <p:nvPicPr>
          <p:cNvPr descr="X" id="109" name="Google Shape;109;p17" title="MathEquation,#000000"/>
          <p:cNvPicPr preferRelativeResize="0"/>
          <p:nvPr/>
        </p:nvPicPr>
        <p:blipFill>
          <a:blip r:embed="rId5">
            <a:alphaModFix/>
          </a:blip>
          <a:stretch>
            <a:fillRect/>
          </a:stretch>
        </p:blipFill>
        <p:spPr>
          <a:xfrm>
            <a:off x="2284150" y="1803325"/>
            <a:ext cx="278780" cy="296550"/>
          </a:xfrm>
          <a:prstGeom prst="rect">
            <a:avLst/>
          </a:prstGeom>
          <a:noFill/>
          <a:ln>
            <a:noFill/>
          </a:ln>
        </p:spPr>
      </p:pic>
      <p:pic>
        <p:nvPicPr>
          <p:cNvPr descr="z^{(i)} \rightarrow" id="110" name="Google Shape;110;p17" title="MathEquation,#000000"/>
          <p:cNvPicPr preferRelativeResize="0"/>
          <p:nvPr/>
        </p:nvPicPr>
        <p:blipFill>
          <a:blip r:embed="rId6">
            <a:alphaModFix/>
          </a:blip>
          <a:stretch>
            <a:fillRect/>
          </a:stretch>
        </p:blipFill>
        <p:spPr>
          <a:xfrm>
            <a:off x="1214625" y="2753950"/>
            <a:ext cx="721096" cy="296550"/>
          </a:xfrm>
          <a:prstGeom prst="rect">
            <a:avLst/>
          </a:prstGeom>
          <a:noFill/>
          <a:ln>
            <a:noFill/>
          </a:ln>
        </p:spPr>
      </p:pic>
      <p:pic>
        <p:nvPicPr>
          <p:cNvPr descr="G(z^{(i)}) \rightarrow" id="111" name="Google Shape;111;p17" title="MathEquation,#000000"/>
          <p:cNvPicPr preferRelativeResize="0"/>
          <p:nvPr/>
        </p:nvPicPr>
        <p:blipFill>
          <a:blip r:embed="rId7">
            <a:alphaModFix/>
          </a:blip>
          <a:stretch>
            <a:fillRect/>
          </a:stretch>
        </p:blipFill>
        <p:spPr>
          <a:xfrm>
            <a:off x="1214625" y="3050500"/>
            <a:ext cx="937706" cy="296550"/>
          </a:xfrm>
          <a:prstGeom prst="rect">
            <a:avLst/>
          </a:prstGeom>
          <a:noFill/>
          <a:ln>
            <a:noFill/>
          </a:ln>
        </p:spPr>
      </p:pic>
      <p:pic>
        <p:nvPicPr>
          <p:cNvPr descr="X \rightarrow" id="112" name="Google Shape;112;p17" title="MathEquation,#000000"/>
          <p:cNvPicPr preferRelativeResize="0"/>
          <p:nvPr/>
        </p:nvPicPr>
        <p:blipFill>
          <a:blip r:embed="rId8">
            <a:alphaModFix/>
          </a:blip>
          <a:stretch>
            <a:fillRect/>
          </a:stretch>
        </p:blipFill>
        <p:spPr>
          <a:xfrm>
            <a:off x="1214625" y="3347050"/>
            <a:ext cx="532924" cy="22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(Generator)</a:t>
            </a:r>
            <a:endParaRPr/>
          </a:p>
        </p:txBody>
      </p:sp>
      <p:pic>
        <p:nvPicPr>
          <p:cNvPr id="118" name="Google Shape;118;p18"/>
          <p:cNvPicPr preferRelativeResize="0"/>
          <p:nvPr/>
        </p:nvPicPr>
        <p:blipFill rotWithShape="1">
          <a:blip r:embed="rId3">
            <a:alphaModFix/>
          </a:blip>
          <a:srcRect b="2429" l="0" r="0" t="-2430"/>
          <a:stretch/>
        </p:blipFill>
        <p:spPr>
          <a:xfrm>
            <a:off x="311700" y="1687788"/>
            <a:ext cx="3828700" cy="1767925"/>
          </a:xfrm>
          <a:prstGeom prst="rect">
            <a:avLst/>
          </a:prstGeom>
          <a:noFill/>
          <a:ln>
            <a:noFill/>
          </a:ln>
        </p:spPr>
      </p:pic>
      <p:pic>
        <p:nvPicPr>
          <p:cNvPr id="119" name="Google Shape;119;p18"/>
          <p:cNvPicPr preferRelativeResize="0"/>
          <p:nvPr/>
        </p:nvPicPr>
        <p:blipFill>
          <a:blip r:embed="rId4">
            <a:alphaModFix/>
          </a:blip>
          <a:stretch>
            <a:fillRect/>
          </a:stretch>
        </p:blipFill>
        <p:spPr>
          <a:xfrm>
            <a:off x="4374600" y="1147225"/>
            <a:ext cx="4457700" cy="3476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(Generator)</a:t>
            </a:r>
            <a:endParaRPr/>
          </a:p>
        </p:txBody>
      </p:sp>
      <p:pic>
        <p:nvPicPr>
          <p:cNvPr id="125" name="Google Shape;125;p19"/>
          <p:cNvPicPr preferRelativeResize="0"/>
          <p:nvPr/>
        </p:nvPicPr>
        <p:blipFill>
          <a:blip r:embed="rId3">
            <a:alphaModFix/>
          </a:blip>
          <a:stretch>
            <a:fillRect/>
          </a:stretch>
        </p:blipFill>
        <p:spPr>
          <a:xfrm>
            <a:off x="311700" y="1687788"/>
            <a:ext cx="3398875" cy="1767925"/>
          </a:xfrm>
          <a:prstGeom prst="rect">
            <a:avLst/>
          </a:prstGeom>
          <a:noFill/>
          <a:ln>
            <a:noFill/>
          </a:ln>
        </p:spPr>
      </p:pic>
      <p:pic>
        <p:nvPicPr>
          <p:cNvPr id="126" name="Google Shape;126;p19"/>
          <p:cNvPicPr preferRelativeResize="0"/>
          <p:nvPr/>
        </p:nvPicPr>
        <p:blipFill>
          <a:blip r:embed="rId4">
            <a:alphaModFix/>
          </a:blip>
          <a:stretch>
            <a:fillRect/>
          </a:stretch>
        </p:blipFill>
        <p:spPr>
          <a:xfrm>
            <a:off x="3710575" y="1667000"/>
            <a:ext cx="5128625" cy="21942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a:blip r:embed="rId3">
            <a:alphaModFix/>
          </a:blip>
          <a:stretch>
            <a:fillRect/>
          </a:stretch>
        </p:blipFill>
        <p:spPr>
          <a:xfrm>
            <a:off x="235475" y="107800"/>
            <a:ext cx="7037925" cy="2079225"/>
          </a:xfrm>
          <a:prstGeom prst="rect">
            <a:avLst/>
          </a:prstGeom>
          <a:noFill/>
          <a:ln>
            <a:noFill/>
          </a:ln>
        </p:spPr>
      </p:pic>
      <p:pic>
        <p:nvPicPr>
          <p:cNvPr id="132" name="Google Shape;132;p20"/>
          <p:cNvPicPr preferRelativeResize="0"/>
          <p:nvPr/>
        </p:nvPicPr>
        <p:blipFill>
          <a:blip r:embed="rId4">
            <a:alphaModFix/>
          </a:blip>
          <a:stretch>
            <a:fillRect/>
          </a:stretch>
        </p:blipFill>
        <p:spPr>
          <a:xfrm>
            <a:off x="96825" y="2187025"/>
            <a:ext cx="4860200" cy="2817625"/>
          </a:xfrm>
          <a:prstGeom prst="rect">
            <a:avLst/>
          </a:prstGeom>
          <a:noFill/>
          <a:ln>
            <a:noFill/>
          </a:ln>
        </p:spPr>
      </p:pic>
      <p:pic>
        <p:nvPicPr>
          <p:cNvPr id="133" name="Google Shape;133;p20"/>
          <p:cNvPicPr preferRelativeResize="0"/>
          <p:nvPr/>
        </p:nvPicPr>
        <p:blipFill>
          <a:blip r:embed="rId5">
            <a:alphaModFix/>
          </a:blip>
          <a:stretch>
            <a:fillRect/>
          </a:stretch>
        </p:blipFill>
        <p:spPr>
          <a:xfrm>
            <a:off x="4677263" y="2187025"/>
            <a:ext cx="4352925" cy="2019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(Discriminator)</a:t>
            </a:r>
            <a:endParaRPr/>
          </a:p>
        </p:txBody>
      </p:sp>
      <p:pic>
        <p:nvPicPr>
          <p:cNvPr id="139" name="Google Shape;139;p21"/>
          <p:cNvPicPr preferRelativeResize="0"/>
          <p:nvPr/>
        </p:nvPicPr>
        <p:blipFill>
          <a:blip r:embed="rId3">
            <a:alphaModFix/>
          </a:blip>
          <a:stretch>
            <a:fillRect/>
          </a:stretch>
        </p:blipFill>
        <p:spPr>
          <a:xfrm>
            <a:off x="375975" y="2082200"/>
            <a:ext cx="7546075" cy="2678925"/>
          </a:xfrm>
          <a:prstGeom prst="rect">
            <a:avLst/>
          </a:prstGeom>
          <a:noFill/>
          <a:ln>
            <a:noFill/>
          </a:ln>
        </p:spPr>
      </p:pic>
      <p:pic>
        <p:nvPicPr>
          <p:cNvPr id="140" name="Google Shape;140;p21"/>
          <p:cNvPicPr preferRelativeResize="0"/>
          <p:nvPr/>
        </p:nvPicPr>
        <p:blipFill>
          <a:blip r:embed="rId4">
            <a:alphaModFix/>
          </a:blip>
          <a:stretch>
            <a:fillRect/>
          </a:stretch>
        </p:blipFill>
        <p:spPr>
          <a:xfrm>
            <a:off x="5179327" y="315925"/>
            <a:ext cx="3652978" cy="176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